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98" r:id="rId2"/>
    <p:sldId id="290" r:id="rId3"/>
    <p:sldId id="259" r:id="rId4"/>
    <p:sldId id="260" r:id="rId5"/>
    <p:sldId id="302" r:id="rId6"/>
    <p:sldId id="322" r:id="rId7"/>
    <p:sldId id="303" r:id="rId8"/>
    <p:sldId id="311" r:id="rId9"/>
    <p:sldId id="312" r:id="rId10"/>
    <p:sldId id="308" r:id="rId11"/>
    <p:sldId id="294" r:id="rId12"/>
    <p:sldId id="316" r:id="rId13"/>
    <p:sldId id="317" r:id="rId14"/>
    <p:sldId id="268" r:id="rId15"/>
    <p:sldId id="305" r:id="rId16"/>
    <p:sldId id="310" r:id="rId17"/>
    <p:sldId id="271" r:id="rId18"/>
    <p:sldId id="272" r:id="rId19"/>
    <p:sldId id="275" r:id="rId20"/>
    <p:sldId id="320" r:id="rId21"/>
    <p:sldId id="293" r:id="rId22"/>
    <p:sldId id="321" r:id="rId23"/>
    <p:sldId id="314" r:id="rId24"/>
    <p:sldId id="319" r:id="rId25"/>
    <p:sldId id="300" r:id="rId26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66"/>
    <a:srgbClr val="740003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30" autoAdjust="0"/>
    <p:restoredTop sz="94660"/>
  </p:normalViewPr>
  <p:slideViewPr>
    <p:cSldViewPr>
      <p:cViewPr varScale="1">
        <p:scale>
          <a:sx n="108" d="100"/>
          <a:sy n="108" d="100"/>
        </p:scale>
        <p:origin x="1956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r">
              <a:defRPr sz="1300"/>
            </a:lvl1pPr>
          </a:lstStyle>
          <a:p>
            <a:fld id="{5B908289-CCB0-42A8-A069-09CC977D0C7D}" type="datetimeFigureOut">
              <a:rPr lang="fr-FR" smtClean="0"/>
              <a:pPr/>
              <a:t>22/01/2026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r">
              <a:defRPr sz="1300"/>
            </a:lvl1pPr>
          </a:lstStyle>
          <a:p>
            <a:fld id="{7AEE3513-66A2-4FEE-9872-52E6156FD15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126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43" cy="496254"/>
          </a:xfrm>
          <a:prstGeom prst="rect">
            <a:avLst/>
          </a:prstGeom>
        </p:spPr>
        <p:txBody>
          <a:bodyPr vert="horz" lIns="90571" tIns="45286" rIns="90571" bIns="45286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64" y="0"/>
            <a:ext cx="2946443" cy="496254"/>
          </a:xfrm>
          <a:prstGeom prst="rect">
            <a:avLst/>
          </a:prstGeom>
        </p:spPr>
        <p:txBody>
          <a:bodyPr vert="horz" lIns="90571" tIns="45286" rIns="90571" bIns="45286" rtlCol="0"/>
          <a:lstStyle>
            <a:lvl1pPr algn="r">
              <a:defRPr sz="1200"/>
            </a:lvl1pPr>
          </a:lstStyle>
          <a:p>
            <a:fld id="{8F0612CD-B947-4A0C-B4A2-A3F9755B587F}" type="datetimeFigureOut">
              <a:rPr lang="fr-FR" smtClean="0"/>
              <a:pPr/>
              <a:t>22/01/2026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71" tIns="45286" rIns="90571" bIns="4528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51" y="4715193"/>
            <a:ext cx="5438140" cy="4466277"/>
          </a:xfrm>
          <a:prstGeom prst="rect">
            <a:avLst/>
          </a:prstGeom>
        </p:spPr>
        <p:txBody>
          <a:bodyPr vert="horz" lIns="90571" tIns="45286" rIns="90571" bIns="45286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809"/>
            <a:ext cx="2946443" cy="496253"/>
          </a:xfrm>
          <a:prstGeom prst="rect">
            <a:avLst/>
          </a:prstGeom>
        </p:spPr>
        <p:txBody>
          <a:bodyPr vert="horz" lIns="90571" tIns="45286" rIns="90571" bIns="45286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64" y="9428809"/>
            <a:ext cx="2946443" cy="496253"/>
          </a:xfrm>
          <a:prstGeom prst="rect">
            <a:avLst/>
          </a:prstGeom>
        </p:spPr>
        <p:txBody>
          <a:bodyPr vert="horz" lIns="90571" tIns="45286" rIns="90571" bIns="45286" rtlCol="0" anchor="b"/>
          <a:lstStyle>
            <a:lvl1pPr algn="r">
              <a:defRPr sz="1200"/>
            </a:lvl1pPr>
          </a:lstStyle>
          <a:p>
            <a:fld id="{7594E471-DC17-4213-A439-69BDE9B5A4C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755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66775" y="1014413"/>
            <a:ext cx="4872038" cy="36528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2645" y="5021351"/>
            <a:ext cx="4567921" cy="40541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3938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E471-DC17-4213-A439-69BDE9B5A4C7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2035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E471-DC17-4213-A439-69BDE9B5A4C7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8228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66775" y="1014413"/>
            <a:ext cx="4872038" cy="36528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2645" y="5021351"/>
            <a:ext cx="4567921" cy="40541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81772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66775" y="1014413"/>
            <a:ext cx="4872038" cy="36528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2645" y="5021351"/>
            <a:ext cx="4567921" cy="40541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18434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66775" y="1014413"/>
            <a:ext cx="4872038" cy="36528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2645" y="5021351"/>
            <a:ext cx="4567921" cy="40541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01224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66775" y="1014413"/>
            <a:ext cx="4872038" cy="36528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2645" y="5021351"/>
            <a:ext cx="4567921" cy="40541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26495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66775" y="1014413"/>
            <a:ext cx="4872038" cy="36528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2645" y="5021351"/>
            <a:ext cx="4567921" cy="40541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68748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66775" y="1014413"/>
            <a:ext cx="4872038" cy="36528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2645" y="5021351"/>
            <a:ext cx="4567921" cy="40541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08414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1F2C5-9A76-4CB5-A47F-85D8DE4DBA1B}" type="datetime1">
              <a:rPr lang="fr-FR" smtClean="0"/>
              <a:pPr/>
              <a:t>22/01/2026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A02F-DF71-4829-9AC2-FD7668EEFFA3}" type="datetime1">
              <a:rPr lang="fr-FR" smtClean="0"/>
              <a:pPr/>
              <a:t>22/01/2026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E000-75D5-42AD-95B5-13991146164B}" type="datetime1">
              <a:rPr lang="fr-FR" smtClean="0"/>
              <a:pPr/>
              <a:t>22/01/2026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9144000" cy="5730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38" y="123825"/>
            <a:ext cx="9398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4764088" y="0"/>
            <a:ext cx="43799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fr-FR" altLang="fr-FR">
                <a:solidFill>
                  <a:schemeClr val="bg1"/>
                </a:solidFill>
                <a:latin typeface="Arial Black" pitchFamily="34" charset="0"/>
              </a:rPr>
              <a:t>LA VOIE GÉNÉRALE :</a:t>
            </a:r>
          </a:p>
          <a:p>
            <a:pPr algn="r">
              <a:defRPr/>
            </a:pPr>
            <a:r>
              <a:rPr lang="fr-FR" altLang="fr-FR">
                <a:solidFill>
                  <a:schemeClr val="bg1"/>
                </a:solidFill>
                <a:latin typeface="Arial Black" pitchFamily="34" charset="0"/>
              </a:rPr>
              <a:t>LA PREMIÈRE ET LA TERMINALE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804863" y="1471083"/>
            <a:ext cx="7881937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F7013-002D-4457-8445-482B929D0DD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8065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FC892-510A-4059-A2E4-5D9E8AEE3114}" type="datetime1">
              <a:rPr lang="fr-FR" smtClean="0"/>
              <a:pPr/>
              <a:t>22/01/2026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AFDE-1B63-4E01-ABF5-4D08CC802B93}" type="datetime1">
              <a:rPr lang="fr-FR" smtClean="0"/>
              <a:pPr/>
              <a:t>22/01/2026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84066-C0F6-491C-BE13-29C19FB864B9}" type="datetime1">
              <a:rPr lang="fr-FR" smtClean="0"/>
              <a:pPr/>
              <a:t>22/01/2026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4205-7C97-4DF4-9B27-7C525CD18D57}" type="datetime1">
              <a:rPr lang="fr-FR" smtClean="0"/>
              <a:pPr/>
              <a:t>22/01/2026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22201-C6CF-46D5-AA7D-92CDF20AD540}" type="datetime1">
              <a:rPr lang="fr-FR" smtClean="0"/>
              <a:pPr/>
              <a:t>22/01/2026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93F-CA79-4D31-8D58-0EB87BB67F42}" type="datetime1">
              <a:rPr lang="fr-FR" smtClean="0"/>
              <a:pPr/>
              <a:t>22/01/2026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B3684-DE80-460E-A8E3-D228C63977A6}" type="datetime1">
              <a:rPr lang="fr-FR" smtClean="0"/>
              <a:pPr/>
              <a:t>22/01/2026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C317-D5A7-42F1-8DBB-0AD71F2844AE}" type="datetime1">
              <a:rPr lang="fr-FR" smtClean="0"/>
              <a:pPr/>
              <a:t>22/01/2026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E4826-4AF1-46E2-8178-86EEB942A478}" type="datetime1">
              <a:rPr lang="fr-FR" smtClean="0"/>
              <a:pPr/>
              <a:t>22/01/2026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isep.fr/avenir-s" TargetMode="External"/><Relationship Id="rId2" Type="http://schemas.openxmlformats.org/officeDocument/2006/relationships/hyperlink" Target="https://www.onisep.f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iagoriente.fr/" TargetMode="External"/><Relationship Id="rId4" Type="http://schemas.openxmlformats.org/officeDocument/2006/relationships/hyperlink" Target="https://www.onisep.fr/horizons21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eduscol.education.fr/92/j-enseigne-au-lycee-generaltechnologiqu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hlorofil.fr/diplomes/secondaire/bac-techno" TargetMode="External"/><Relationship Id="rId2" Type="http://schemas.openxmlformats.org/officeDocument/2006/relationships/hyperlink" Target="https://eduscol.education.fr/92/j-enseigne-au-lycee-generaltechnologiqu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:\Users\cpelycee\Desktop\logo lyce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676" y="0"/>
            <a:ext cx="2376264" cy="1063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700808"/>
            <a:ext cx="3597275" cy="240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00808"/>
            <a:ext cx="2670770" cy="2423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419" y="1700808"/>
            <a:ext cx="2933128" cy="2423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59632" y="4365104"/>
            <a:ext cx="6400800" cy="864096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Orientation post seconde</a:t>
            </a:r>
            <a:endParaRPr lang="fr-FR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</a:t>
            </a:fld>
            <a:endParaRPr lang="fr-BE"/>
          </a:p>
        </p:txBody>
      </p:sp>
      <p:sp>
        <p:nvSpPr>
          <p:cNvPr id="10" name="AutoShape 83"/>
          <p:cNvSpPr>
            <a:spLocks noChangeArrowheads="1"/>
          </p:cNvSpPr>
          <p:nvPr/>
        </p:nvSpPr>
        <p:spPr bwMode="auto">
          <a:xfrm>
            <a:off x="0" y="0"/>
            <a:ext cx="4067944" cy="1208088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00003A"/>
              </a:gs>
              <a:gs pos="100000">
                <a:srgbClr val="265A9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82945" tIns="41473" rIns="82945" bIns="41473" anchor="ctr"/>
          <a:lstStyle/>
          <a:p>
            <a:pPr defTabSz="407988">
              <a:defRPr/>
            </a:pPr>
            <a:r>
              <a:rPr lang="fr-FR" sz="1600" dirty="0">
                <a:solidFill>
                  <a:srgbClr val="0070C0"/>
                </a:solidFill>
              </a:rPr>
              <a:t>         </a:t>
            </a:r>
            <a:r>
              <a:rPr lang="fr-FR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Réunion d’information </a:t>
            </a:r>
            <a:br>
              <a:rPr lang="fr-FR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2nd – Jeudi 22 janvier 2026</a:t>
            </a:r>
            <a:endParaRPr lang="fr-FR" sz="2000" i="0" dirty="0">
              <a:latin typeface="Tahoma" pitchFamily="34" charset="0"/>
              <a:cs typeface="Arial" charset="0"/>
            </a:endParaRPr>
          </a:p>
        </p:txBody>
      </p:sp>
      <p:sp>
        <p:nvSpPr>
          <p:cNvPr id="11" name="AutoShape 85"/>
          <p:cNvSpPr>
            <a:spLocks noChangeArrowheads="1"/>
          </p:cNvSpPr>
          <p:nvPr/>
        </p:nvSpPr>
        <p:spPr bwMode="auto">
          <a:xfrm rot="-5400000">
            <a:off x="8567738" y="6281738"/>
            <a:ext cx="576262" cy="576262"/>
          </a:xfrm>
          <a:prstGeom prst="rtTriangle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</p:spTree>
    <p:extLst>
      <p:ext uri="{BB962C8B-B14F-4D97-AF65-F5344CB8AC3E}">
        <p14:creationId xmlns:p14="http://schemas.microsoft.com/office/powerpoint/2010/main" val="95724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rrondir un rectangle avec un coin diagonal 14"/>
          <p:cNvSpPr/>
          <p:nvPr/>
        </p:nvSpPr>
        <p:spPr>
          <a:xfrm>
            <a:off x="539551" y="4576931"/>
            <a:ext cx="5771605" cy="1970766"/>
          </a:xfrm>
          <a:prstGeom prst="round2DiagRect">
            <a:avLst/>
          </a:prstGeom>
          <a:solidFill>
            <a:srgbClr val="193B65"/>
          </a:solidFill>
          <a:ln>
            <a:noFill/>
          </a:ln>
          <a:effectLst/>
          <a:scene3d>
            <a:camera prst="perspectiveRelaxed"/>
            <a:lightRig rig="threePt" dir="t"/>
          </a:scene3d>
          <a:sp3d z="-95250">
            <a:bevelT w="1905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>
              <a:defRPr/>
            </a:pPr>
            <a:endParaRPr lang="fr-FR" sz="4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Ellipse 39"/>
          <p:cNvSpPr/>
          <p:nvPr/>
        </p:nvSpPr>
        <p:spPr>
          <a:xfrm>
            <a:off x="3855811" y="4907764"/>
            <a:ext cx="1513783" cy="1639932"/>
          </a:xfrm>
          <a:prstGeom prst="ellipse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8908247" lon="18735286" rev="3336694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>
              <a:defRPr/>
            </a:pPr>
            <a:r>
              <a:rPr lang="fr-FR" sz="2400" dirty="0">
                <a:latin typeface="+mj-lt"/>
              </a:rPr>
              <a:t>Term.</a:t>
            </a:r>
            <a:endParaRPr lang="fr-FR" sz="1400" dirty="0">
              <a:latin typeface="+mj-lt"/>
            </a:endParaRPr>
          </a:p>
        </p:txBody>
      </p:sp>
      <p:sp>
        <p:nvSpPr>
          <p:cNvPr id="10" name="AutoShape 85"/>
          <p:cNvSpPr>
            <a:spLocks noChangeArrowheads="1"/>
          </p:cNvSpPr>
          <p:nvPr/>
        </p:nvSpPr>
        <p:spPr bwMode="auto">
          <a:xfrm rot="-5400000">
            <a:off x="8567738" y="6281738"/>
            <a:ext cx="576262" cy="576262"/>
          </a:xfrm>
          <a:prstGeom prst="rtTriangle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grpSp>
        <p:nvGrpSpPr>
          <p:cNvPr id="16391" name="Groupe 2"/>
          <p:cNvGrpSpPr>
            <a:grpSpLocks/>
          </p:cNvGrpSpPr>
          <p:nvPr/>
        </p:nvGrpSpPr>
        <p:grpSpPr bwMode="auto">
          <a:xfrm>
            <a:off x="0" y="0"/>
            <a:ext cx="3855811" cy="836712"/>
            <a:chOff x="0" y="0"/>
            <a:chExt cx="3996399" cy="1208088"/>
          </a:xfrm>
        </p:grpSpPr>
        <p:sp>
          <p:nvSpPr>
            <p:cNvPr id="20" name="AutoShape 83"/>
            <p:cNvSpPr>
              <a:spLocks noChangeArrowheads="1"/>
            </p:cNvSpPr>
            <p:nvPr/>
          </p:nvSpPr>
          <p:spPr bwMode="auto">
            <a:xfrm>
              <a:off x="0" y="0"/>
              <a:ext cx="3996399" cy="1208088"/>
            </a:xfrm>
            <a:prstGeom prst="foldedCorner">
              <a:avLst>
                <a:gd name="adj" fmla="val 12500"/>
              </a:avLst>
            </a:prstGeom>
            <a:gradFill rotWithShape="1">
              <a:gsLst>
                <a:gs pos="0">
                  <a:srgbClr val="00003A"/>
                </a:gs>
                <a:gs pos="100000">
                  <a:srgbClr val="265A9A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82945" tIns="41473" rIns="82945" bIns="41473" anchor="ctr"/>
            <a:lstStyle/>
            <a:p>
              <a:pPr defTabSz="407988">
                <a:defRPr/>
              </a:pPr>
              <a:endParaRPr lang="fr-FR" sz="1600" i="0">
                <a:latin typeface="Tahoma" pitchFamily="34" charset="0"/>
                <a:cs typeface="Arial" charset="0"/>
              </a:endParaRPr>
            </a:p>
          </p:txBody>
        </p:sp>
        <p:sp>
          <p:nvSpPr>
            <p:cNvPr id="21" name="Rectangle 76"/>
            <p:cNvSpPr>
              <a:spLocks noChangeArrowheads="1"/>
            </p:cNvSpPr>
            <p:nvPr/>
          </p:nvSpPr>
          <p:spPr bwMode="auto">
            <a:xfrm>
              <a:off x="195295" y="287097"/>
              <a:ext cx="3729654" cy="5910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407988" hangingPunct="0">
                <a:lnSpc>
                  <a:spcPct val="95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fr-F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Arial" charset="0"/>
                </a:rPr>
                <a:t>La voie générale</a:t>
              </a:r>
              <a:endParaRPr lang="fr-F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17" name="Ellipse 16"/>
          <p:cNvSpPr/>
          <p:nvPr/>
        </p:nvSpPr>
        <p:spPr>
          <a:xfrm>
            <a:off x="1043337" y="4931525"/>
            <a:ext cx="1513783" cy="1639932"/>
          </a:xfrm>
          <a:prstGeom prst="ellipse">
            <a:avLst/>
          </a:prstGeom>
          <a:solidFill>
            <a:schemeClr val="accent1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8908247" lon="18735286" rev="3336694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>
              <a:defRPr/>
            </a:pPr>
            <a:r>
              <a:rPr lang="fr-FR" sz="2400" dirty="0">
                <a:latin typeface="+mj-lt"/>
              </a:rPr>
              <a:t>1ère</a:t>
            </a:r>
            <a:endParaRPr lang="fr-FR" sz="1400" dirty="0">
              <a:latin typeface="+mj-lt"/>
            </a:endParaRPr>
          </a:p>
        </p:txBody>
      </p:sp>
      <p:sp>
        <p:nvSpPr>
          <p:cNvPr id="18" name="Cylindre 17"/>
          <p:cNvSpPr/>
          <p:nvPr/>
        </p:nvSpPr>
        <p:spPr>
          <a:xfrm>
            <a:off x="1328678" y="3978268"/>
            <a:ext cx="1255288" cy="1858991"/>
          </a:xfrm>
          <a:prstGeom prst="can">
            <a:avLst/>
          </a:prstGeom>
          <a:solidFill>
            <a:srgbClr val="26262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bg1"/>
                </a:solidFill>
                <a:latin typeface="+mj-lt"/>
              </a:rPr>
              <a:t>Enseignement commun 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bg1"/>
                </a:solidFill>
                <a:latin typeface="+mj-lt"/>
              </a:rPr>
              <a:t>16h00</a:t>
            </a:r>
          </a:p>
        </p:txBody>
      </p:sp>
      <p:sp>
        <p:nvSpPr>
          <p:cNvPr id="30" name="Accolade ouvrante 29"/>
          <p:cNvSpPr>
            <a:spLocks/>
          </p:cNvSpPr>
          <p:nvPr/>
        </p:nvSpPr>
        <p:spPr bwMode="auto">
          <a:xfrm>
            <a:off x="868363" y="2649538"/>
            <a:ext cx="461962" cy="2970212"/>
          </a:xfrm>
          <a:prstGeom prst="leftBrace">
            <a:avLst>
              <a:gd name="adj1" fmla="val 8364"/>
              <a:gd name="adj2" fmla="val 50000"/>
            </a:avLst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31" name="ZoneTexte 30"/>
          <p:cNvSpPr txBox="1">
            <a:spLocks noChangeArrowheads="1"/>
          </p:cNvSpPr>
          <p:nvPr/>
        </p:nvSpPr>
        <p:spPr bwMode="auto">
          <a:xfrm>
            <a:off x="0" y="4010025"/>
            <a:ext cx="1042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pitchFamily="2" charset="2"/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pitchFamily="2" charset="2"/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pitchFamily="2" charset="2"/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pitchFamily="2" charset="2"/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1400" dirty="0">
                <a:latin typeface="+mj-lt"/>
                <a:cs typeface="Arial" charset="0"/>
              </a:rPr>
              <a:t>32,5 heures</a:t>
            </a:r>
          </a:p>
        </p:txBody>
      </p:sp>
      <p:sp>
        <p:nvSpPr>
          <p:cNvPr id="32" name="Cylindre 31"/>
          <p:cNvSpPr/>
          <p:nvPr/>
        </p:nvSpPr>
        <p:spPr>
          <a:xfrm>
            <a:off x="3995737" y="4096542"/>
            <a:ext cx="1221581" cy="1717224"/>
          </a:xfrm>
          <a:prstGeom prst="can">
            <a:avLst/>
          </a:prstGeom>
          <a:solidFill>
            <a:srgbClr val="26262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bg1"/>
                </a:solidFill>
                <a:latin typeface="+mj-lt"/>
              </a:rPr>
              <a:t>Enseignement commun 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bg1"/>
                </a:solidFill>
                <a:latin typeface="+mj-lt"/>
              </a:rPr>
              <a:t>15h30</a:t>
            </a:r>
          </a:p>
        </p:txBody>
      </p:sp>
      <p:sp>
        <p:nvSpPr>
          <p:cNvPr id="38" name="Accolade ouvrante 37"/>
          <p:cNvSpPr>
            <a:spLocks/>
          </p:cNvSpPr>
          <p:nvPr/>
        </p:nvSpPr>
        <p:spPr bwMode="auto">
          <a:xfrm>
            <a:off x="3681413" y="2555081"/>
            <a:ext cx="465137" cy="2909888"/>
          </a:xfrm>
          <a:prstGeom prst="leftBrace">
            <a:avLst>
              <a:gd name="adj1" fmla="val 8341"/>
              <a:gd name="adj2" fmla="val 50000"/>
            </a:avLst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39" name="ZoneTexte 38"/>
          <p:cNvSpPr txBox="1">
            <a:spLocks noChangeArrowheads="1"/>
          </p:cNvSpPr>
          <p:nvPr/>
        </p:nvSpPr>
        <p:spPr bwMode="auto">
          <a:xfrm>
            <a:off x="2813050" y="4044950"/>
            <a:ext cx="92551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pitchFamily="2" charset="2"/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pitchFamily="2" charset="2"/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pitchFamily="2" charset="2"/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pitchFamily="2" charset="2"/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sz="1400" dirty="0">
                <a:latin typeface="+mj-lt"/>
                <a:cs typeface="Arial" charset="0"/>
              </a:rPr>
              <a:t>30 heures</a:t>
            </a:r>
          </a:p>
          <a:p>
            <a:pPr algn="ctr">
              <a:defRPr/>
            </a:pPr>
            <a:r>
              <a:rPr lang="fr-FR" sz="1400" dirty="0">
                <a:latin typeface="+mj-lt"/>
                <a:cs typeface="Arial" charset="0"/>
              </a:rPr>
              <a:t>ou 33 heures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15257" y="6387306"/>
            <a:ext cx="21336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16F7F11-60F8-4DC8-90D0-3F214F298F4E}"/>
              </a:ext>
            </a:extLst>
          </p:cNvPr>
          <p:cNvSpPr txBox="1"/>
          <p:nvPr/>
        </p:nvSpPr>
        <p:spPr>
          <a:xfrm>
            <a:off x="438138" y="1060584"/>
            <a:ext cx="7416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Les volumes horaires en 1</a:t>
            </a:r>
            <a:r>
              <a:rPr lang="fr-FR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ère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 et terminale</a:t>
            </a:r>
          </a:p>
        </p:txBody>
      </p:sp>
      <p:graphicFrame>
        <p:nvGraphicFramePr>
          <p:cNvPr id="26" name="Tableau 5">
            <a:extLst>
              <a:ext uri="{FF2B5EF4-FFF2-40B4-BE49-F238E27FC236}">
                <a16:creationId xmlns:a16="http://schemas.microsoft.com/office/drawing/2014/main" id="{17A1C542-EA1D-4196-A35C-9E34430FA5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9876696"/>
              </p:ext>
            </p:extLst>
          </p:nvPr>
        </p:nvGraphicFramePr>
        <p:xfrm>
          <a:off x="5868144" y="256696"/>
          <a:ext cx="2952328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6559">
                  <a:extLst>
                    <a:ext uri="{9D8B030D-6E8A-4147-A177-3AD203B41FA5}">
                      <a16:colId xmlns:a16="http://schemas.microsoft.com/office/drawing/2014/main" val="4280262768"/>
                    </a:ext>
                  </a:extLst>
                </a:gridCol>
                <a:gridCol w="1165769">
                  <a:extLst>
                    <a:ext uri="{9D8B030D-6E8A-4147-A177-3AD203B41FA5}">
                      <a16:colId xmlns:a16="http://schemas.microsoft.com/office/drawing/2014/main" val="2672075145"/>
                    </a:ext>
                  </a:extLst>
                </a:gridCol>
              </a:tblGrid>
              <a:tr h="345141"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Disciplines</a:t>
                      </a:r>
                      <a:r>
                        <a:rPr lang="fr-FR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communes   1</a:t>
                      </a:r>
                      <a:r>
                        <a:rPr lang="fr-FR" sz="10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ère</a:t>
                      </a:r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générale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 horaire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910916"/>
                  </a:ext>
                </a:extLst>
              </a:tr>
              <a:tr h="212394"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Français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474333"/>
                  </a:ext>
                </a:extLst>
              </a:tr>
              <a:tr h="215237"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Histoire- géographie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696011"/>
                  </a:ext>
                </a:extLst>
              </a:tr>
              <a:tr h="345141"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LVA et LVB  (enveloppe globalisée)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h 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594959"/>
                  </a:ext>
                </a:extLst>
              </a:tr>
              <a:tr h="212394"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155048"/>
                  </a:ext>
                </a:extLst>
              </a:tr>
              <a:tr h="345141"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Enseignement scientifique ( PC + SVT)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344959"/>
                  </a:ext>
                </a:extLst>
              </a:tr>
              <a:tr h="345141"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Enseignement moral et civique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18h/an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782871"/>
                  </a:ext>
                </a:extLst>
              </a:tr>
            </a:tbl>
          </a:graphicData>
        </a:graphic>
      </p:graphicFrame>
      <p:graphicFrame>
        <p:nvGraphicFramePr>
          <p:cNvPr id="27" name="Tableau 5">
            <a:extLst>
              <a:ext uri="{FF2B5EF4-FFF2-40B4-BE49-F238E27FC236}">
                <a16:creationId xmlns:a16="http://schemas.microsoft.com/office/drawing/2014/main" id="{99F9EEED-70FB-44D5-8F0F-DF2E726A3D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7995893"/>
              </p:ext>
            </p:extLst>
          </p:nvPr>
        </p:nvGraphicFramePr>
        <p:xfrm>
          <a:off x="5864303" y="3505684"/>
          <a:ext cx="2952328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6559">
                  <a:extLst>
                    <a:ext uri="{9D8B030D-6E8A-4147-A177-3AD203B41FA5}">
                      <a16:colId xmlns:a16="http://schemas.microsoft.com/office/drawing/2014/main" val="4280262768"/>
                    </a:ext>
                  </a:extLst>
                </a:gridCol>
                <a:gridCol w="1165769">
                  <a:extLst>
                    <a:ext uri="{9D8B030D-6E8A-4147-A177-3AD203B41FA5}">
                      <a16:colId xmlns:a16="http://schemas.microsoft.com/office/drawing/2014/main" val="2672075145"/>
                    </a:ext>
                  </a:extLst>
                </a:gridCol>
              </a:tblGrid>
              <a:tr h="345141"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Disciplines communes   Terminale générale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Volume horaire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910916"/>
                  </a:ext>
                </a:extLst>
              </a:tr>
              <a:tr h="212394"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Philosophie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474333"/>
                  </a:ext>
                </a:extLst>
              </a:tr>
              <a:tr h="215237"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Histoire- géographie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696011"/>
                  </a:ext>
                </a:extLst>
              </a:tr>
              <a:tr h="345141"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LVA et LVB  (enveloppe globalisée)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h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594959"/>
                  </a:ext>
                </a:extLst>
              </a:tr>
              <a:tr h="212394"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155048"/>
                  </a:ext>
                </a:extLst>
              </a:tr>
              <a:tr h="345141"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Enseignement scientifique ( PC + SVT)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344959"/>
                  </a:ext>
                </a:extLst>
              </a:tr>
              <a:tr h="345141"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Enseignement moral et civique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18h/an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782871"/>
                  </a:ext>
                </a:extLst>
              </a:tr>
            </a:tbl>
          </a:graphicData>
        </a:graphic>
      </p:graphicFrame>
      <p:sp>
        <p:nvSpPr>
          <p:cNvPr id="24" name="Cylindre 23"/>
          <p:cNvSpPr/>
          <p:nvPr/>
        </p:nvSpPr>
        <p:spPr>
          <a:xfrm>
            <a:off x="1349047" y="4413839"/>
            <a:ext cx="1226795" cy="1354428"/>
          </a:xfrm>
          <a:prstGeom prst="can">
            <a:avLst>
              <a:gd name="adj" fmla="val 16837"/>
            </a:avLst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latin typeface="+mj-lt"/>
              </a:rPr>
              <a:t>Disciplines communes</a:t>
            </a:r>
          </a:p>
          <a:p>
            <a:pPr algn="ctr">
              <a:defRPr/>
            </a:pPr>
            <a:r>
              <a:rPr lang="fr-FR" sz="1200" b="1" dirty="0">
                <a:latin typeface="+mj-lt"/>
              </a:rPr>
              <a:t>17h30</a:t>
            </a:r>
          </a:p>
        </p:txBody>
      </p:sp>
      <p:sp>
        <p:nvSpPr>
          <p:cNvPr id="25" name="Cylindre 24"/>
          <p:cNvSpPr/>
          <p:nvPr/>
        </p:nvSpPr>
        <p:spPr>
          <a:xfrm>
            <a:off x="4002827" y="4420184"/>
            <a:ext cx="1226795" cy="1318223"/>
          </a:xfrm>
          <a:prstGeom prst="can">
            <a:avLst>
              <a:gd name="adj" fmla="val 16837"/>
            </a:avLst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latin typeface="+mj-lt"/>
              </a:rPr>
              <a:t>Disciplines communes</a:t>
            </a:r>
          </a:p>
          <a:p>
            <a:pPr algn="ctr">
              <a:defRPr/>
            </a:pPr>
            <a:r>
              <a:rPr lang="fr-FR" sz="1200" b="1" dirty="0">
                <a:latin typeface="+mj-lt"/>
              </a:rPr>
              <a:t>15h30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717726"/>
              </p:ext>
            </p:extLst>
          </p:nvPr>
        </p:nvGraphicFramePr>
        <p:xfrm>
          <a:off x="5864303" y="2569942"/>
          <a:ext cx="2952328" cy="535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4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5215">
                <a:tc>
                  <a:txBody>
                    <a:bodyPr/>
                    <a:lstStyle/>
                    <a:p>
                      <a:r>
                        <a:rPr lang="fr-FR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Mathématiques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1h30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rganigramme : Disque magnétique 4"/>
          <p:cNvSpPr/>
          <p:nvPr/>
        </p:nvSpPr>
        <p:spPr>
          <a:xfrm>
            <a:off x="1350694" y="4146492"/>
            <a:ext cx="1228423" cy="425770"/>
          </a:xfrm>
          <a:prstGeom prst="flowChartMagneticDisk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1 option 3h00</a:t>
            </a:r>
          </a:p>
        </p:txBody>
      </p:sp>
      <p:sp>
        <p:nvSpPr>
          <p:cNvPr id="22" name="Cylindre 21"/>
          <p:cNvSpPr/>
          <p:nvPr/>
        </p:nvSpPr>
        <p:spPr>
          <a:xfrm>
            <a:off x="1337233" y="2649539"/>
            <a:ext cx="1226795" cy="1587004"/>
          </a:xfrm>
          <a:prstGeom prst="can">
            <a:avLst>
              <a:gd name="adj" fmla="val 16837"/>
            </a:avLst>
          </a:prstGeom>
          <a:solidFill>
            <a:srgbClr val="92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latin typeface="+mj-lt"/>
              </a:rPr>
              <a:t>3 enseignements de spécialité</a:t>
            </a:r>
          </a:p>
          <a:p>
            <a:pPr algn="ctr">
              <a:defRPr/>
            </a:pPr>
            <a:r>
              <a:rPr lang="fr-FR" sz="1200" b="1" dirty="0">
                <a:latin typeface="+mj-lt"/>
              </a:rPr>
              <a:t>12h00</a:t>
            </a:r>
          </a:p>
        </p:txBody>
      </p:sp>
      <p:sp>
        <p:nvSpPr>
          <p:cNvPr id="6" name="Organigramme : Disque magnétique 5"/>
          <p:cNvSpPr/>
          <p:nvPr/>
        </p:nvSpPr>
        <p:spPr>
          <a:xfrm>
            <a:off x="3992094" y="4099597"/>
            <a:ext cx="1248260" cy="453574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1 ou 2 options</a:t>
            </a:r>
          </a:p>
          <a:p>
            <a:pPr algn="ctr"/>
            <a:r>
              <a:rPr lang="fr-FR" sz="1200" dirty="0"/>
              <a:t>3 ou 6 h00</a:t>
            </a:r>
          </a:p>
        </p:txBody>
      </p:sp>
      <p:sp>
        <p:nvSpPr>
          <p:cNvPr id="35" name="Cylindre 34"/>
          <p:cNvSpPr/>
          <p:nvPr/>
        </p:nvSpPr>
        <p:spPr>
          <a:xfrm>
            <a:off x="4019691" y="2555080"/>
            <a:ext cx="1193065" cy="1666678"/>
          </a:xfrm>
          <a:prstGeom prst="can">
            <a:avLst/>
          </a:prstGeom>
          <a:solidFill>
            <a:srgbClr val="74000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latin typeface="+mj-lt"/>
              </a:rPr>
              <a:t>2 Enseignements de spécialité</a:t>
            </a:r>
          </a:p>
          <a:p>
            <a:pPr algn="ctr">
              <a:defRPr/>
            </a:pPr>
            <a:r>
              <a:rPr lang="fr-FR" sz="1200" b="1" dirty="0">
                <a:latin typeface="+mj-lt"/>
              </a:rPr>
              <a:t>12h00</a:t>
            </a:r>
          </a:p>
        </p:txBody>
      </p:sp>
    </p:spTree>
    <p:extLst>
      <p:ext uri="{BB962C8B-B14F-4D97-AF65-F5344CB8AC3E}">
        <p14:creationId xmlns:p14="http://schemas.microsoft.com/office/powerpoint/2010/main" val="135611826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2"/>
          <p:cNvGrpSpPr>
            <a:grpSpLocks/>
          </p:cNvGrpSpPr>
          <p:nvPr/>
        </p:nvGrpSpPr>
        <p:grpSpPr bwMode="auto">
          <a:xfrm>
            <a:off x="0" y="0"/>
            <a:ext cx="3419475" cy="1208088"/>
            <a:chOff x="0" y="0"/>
            <a:chExt cx="3419872" cy="1208088"/>
          </a:xfrm>
        </p:grpSpPr>
        <p:sp>
          <p:nvSpPr>
            <p:cNvPr id="7" name="AutoShape 83"/>
            <p:cNvSpPr>
              <a:spLocks noChangeArrowheads="1"/>
            </p:cNvSpPr>
            <p:nvPr/>
          </p:nvSpPr>
          <p:spPr bwMode="auto">
            <a:xfrm>
              <a:off x="0" y="0"/>
              <a:ext cx="3419872" cy="1208088"/>
            </a:xfrm>
            <a:prstGeom prst="foldedCorner">
              <a:avLst>
                <a:gd name="adj" fmla="val 12500"/>
              </a:avLst>
            </a:prstGeom>
            <a:gradFill rotWithShape="1">
              <a:gsLst>
                <a:gs pos="0">
                  <a:srgbClr val="00003A"/>
                </a:gs>
                <a:gs pos="100000">
                  <a:srgbClr val="265A9A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82945" tIns="41473" rIns="82945" bIns="41473" anchor="ctr"/>
            <a:lstStyle/>
            <a:p>
              <a:pPr defTabSz="407988">
                <a:defRPr/>
              </a:pPr>
              <a:endParaRPr lang="fr-FR" sz="1600" i="0">
                <a:latin typeface="Tahoma" pitchFamily="34" charset="0"/>
                <a:cs typeface="Arial" charset="0"/>
              </a:endParaRPr>
            </a:p>
          </p:txBody>
        </p:sp>
        <p:sp>
          <p:nvSpPr>
            <p:cNvPr id="8" name="Rectangle 76"/>
            <p:cNvSpPr>
              <a:spLocks noChangeArrowheads="1"/>
            </p:cNvSpPr>
            <p:nvPr/>
          </p:nvSpPr>
          <p:spPr bwMode="auto">
            <a:xfrm>
              <a:off x="195286" y="377940"/>
              <a:ext cx="3008661" cy="409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407988" hangingPunct="0">
                <a:lnSpc>
                  <a:spcPct val="95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endPara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313453"/>
            <a:ext cx="3456384" cy="595267"/>
          </a:xfrm>
        </p:spPr>
        <p:txBody>
          <a:bodyPr>
            <a:no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enseignements optionnels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2028" y="1315845"/>
            <a:ext cx="8229600" cy="6890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altLang="fr-FR" sz="20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Première et Terminale générale comme technologique, L’élève peut choisir des </a:t>
            </a:r>
            <a:r>
              <a:rPr lang="fr-FR" altLang="fr-FR" sz="20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enseignements optionnels.</a:t>
            </a:r>
            <a:endParaRPr lang="fr-FR" altLang="fr-FR" sz="20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052" y="17456"/>
            <a:ext cx="288594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utoShape 85"/>
          <p:cNvSpPr>
            <a:spLocks noChangeArrowheads="1"/>
          </p:cNvSpPr>
          <p:nvPr/>
        </p:nvSpPr>
        <p:spPr bwMode="auto">
          <a:xfrm rot="-5400000">
            <a:off x="8567738" y="6281738"/>
            <a:ext cx="576262" cy="576262"/>
          </a:xfrm>
          <a:prstGeom prst="rtTriangle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" name="Rectangle 4"/>
          <p:cNvSpPr/>
          <p:nvPr/>
        </p:nvSpPr>
        <p:spPr>
          <a:xfrm>
            <a:off x="795018" y="2833043"/>
            <a:ext cx="3024336" cy="35233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847305" y="2865418"/>
            <a:ext cx="29197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Dès la 1</a:t>
            </a:r>
            <a:r>
              <a:rPr lang="fr-FR" b="1" baseline="300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ère</a:t>
            </a:r>
            <a:r>
              <a:rPr lang="fr-FR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endParaRPr lang="fr-FR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LVC (Japonais ou Italien)</a:t>
            </a:r>
          </a:p>
          <a:p>
            <a:pPr algn="ctr"/>
            <a:endParaRPr lang="fr-FR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Arts: musique , arts plastiques</a:t>
            </a:r>
          </a:p>
          <a:p>
            <a:pPr algn="ctr"/>
            <a:endParaRPr lang="fr-FR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EPS</a:t>
            </a:r>
          </a:p>
          <a:p>
            <a:pPr algn="ctr"/>
            <a:endParaRPr lang="fr-FR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LCA (Langues et culture de l’ antiquité)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88024" y="2564905"/>
            <a:ext cx="3307758" cy="37914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788024" y="2642641"/>
            <a:ext cx="323575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Terminale générale uniquement</a:t>
            </a:r>
          </a:p>
          <a:p>
            <a:pPr algn="ctr"/>
            <a:endParaRPr lang="fr-FR" sz="14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Mathématiques experts uniquement  associés  à la spé Maths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Mathématiques complémentaires (uniquement si spé maths en classe de première)</a:t>
            </a:r>
          </a:p>
          <a:p>
            <a:pPr algn="ctr"/>
            <a:r>
              <a:rPr lang="fr-FR" sz="12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 pas spé maths en 1</a:t>
            </a:r>
            <a:r>
              <a:rPr lang="fr-FR" sz="1200" baseline="300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ère</a:t>
            </a:r>
            <a:r>
              <a:rPr lang="fr-FR" sz="12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obligation de suivre un stage de remise à niveau en août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DGEMC (Droit et grands enjeux du monde contemporain)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Arts: musique ; arts plastiques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LVC ou LCA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CE66CA9-84D6-4B47-B4FC-B2C64063C45B}"/>
              </a:ext>
            </a:extLst>
          </p:cNvPr>
          <p:cNvSpPr txBox="1"/>
          <p:nvPr/>
        </p:nvSpPr>
        <p:spPr>
          <a:xfrm>
            <a:off x="467544" y="2004918"/>
            <a:ext cx="810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1 option possible en Première   / 1 ou 2 possibles en Terminale</a:t>
            </a:r>
          </a:p>
        </p:txBody>
      </p:sp>
    </p:spTree>
    <p:extLst>
      <p:ext uri="{BB962C8B-B14F-4D97-AF65-F5344CB8AC3E}">
        <p14:creationId xmlns:p14="http://schemas.microsoft.com/office/powerpoint/2010/main" val="4074226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2"/>
          <p:cNvGrpSpPr>
            <a:grpSpLocks/>
          </p:cNvGrpSpPr>
          <p:nvPr/>
        </p:nvGrpSpPr>
        <p:grpSpPr bwMode="auto">
          <a:xfrm>
            <a:off x="0" y="0"/>
            <a:ext cx="3419475" cy="1208088"/>
            <a:chOff x="0" y="0"/>
            <a:chExt cx="3419872" cy="1208088"/>
          </a:xfrm>
        </p:grpSpPr>
        <p:sp>
          <p:nvSpPr>
            <p:cNvPr id="7" name="AutoShape 83"/>
            <p:cNvSpPr>
              <a:spLocks noChangeArrowheads="1"/>
            </p:cNvSpPr>
            <p:nvPr/>
          </p:nvSpPr>
          <p:spPr bwMode="auto">
            <a:xfrm>
              <a:off x="0" y="0"/>
              <a:ext cx="3419872" cy="1208088"/>
            </a:xfrm>
            <a:prstGeom prst="foldedCorner">
              <a:avLst>
                <a:gd name="adj" fmla="val 12500"/>
              </a:avLst>
            </a:prstGeom>
            <a:gradFill rotWithShape="1">
              <a:gsLst>
                <a:gs pos="0">
                  <a:srgbClr val="00003A"/>
                </a:gs>
                <a:gs pos="100000">
                  <a:srgbClr val="265A9A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82945" tIns="41473" rIns="82945" bIns="41473" anchor="ctr"/>
            <a:lstStyle/>
            <a:p>
              <a:pPr defTabSz="407988">
                <a:defRPr/>
              </a:pPr>
              <a:endParaRPr lang="fr-FR" sz="1600" i="0">
                <a:latin typeface="Tahoma" pitchFamily="34" charset="0"/>
                <a:cs typeface="Arial" charset="0"/>
              </a:endParaRPr>
            </a:p>
          </p:txBody>
        </p:sp>
        <p:sp>
          <p:nvSpPr>
            <p:cNvPr id="8" name="Rectangle 76"/>
            <p:cNvSpPr>
              <a:spLocks noChangeArrowheads="1"/>
            </p:cNvSpPr>
            <p:nvPr/>
          </p:nvSpPr>
          <p:spPr bwMode="auto">
            <a:xfrm>
              <a:off x="195286" y="377940"/>
              <a:ext cx="3008661" cy="409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407988" hangingPunct="0">
                <a:lnSpc>
                  <a:spcPct val="95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endPara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313453"/>
            <a:ext cx="3456384" cy="595267"/>
          </a:xfrm>
        </p:spPr>
        <p:txBody>
          <a:bodyPr>
            <a:no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enseignements complémentaires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8138" y="1339021"/>
            <a:ext cx="8229600" cy="53824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altLang="fr-FR" sz="20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Première et Terminale générale comme technologique, l’élève peut choisir de suivre des enseignements complémentaires :</a:t>
            </a:r>
          </a:p>
          <a:p>
            <a:pPr marL="0" indent="0">
              <a:buNone/>
            </a:pPr>
            <a:endParaRPr lang="fr-FR" altLang="fr-FR" sz="20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altLang="fr-FR" sz="2000" b="1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Section européenne </a:t>
            </a:r>
          </a:p>
          <a:p>
            <a:pPr marL="0" indent="0">
              <a:buNone/>
            </a:pPr>
            <a:r>
              <a:rPr lang="fr-FR" altLang="fr-FR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intégration possible en 1</a:t>
            </a:r>
            <a:r>
              <a:rPr lang="fr-FR" altLang="fr-FR" sz="2000" baseline="30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ère</a:t>
            </a:r>
            <a:r>
              <a:rPr lang="fr-FR" altLang="fr-FR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selon le niveau</a:t>
            </a:r>
          </a:p>
          <a:p>
            <a:pPr marL="0" indent="0">
              <a:buNone/>
            </a:pPr>
            <a:r>
              <a:rPr lang="fr-FR" altLang="fr-FR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intégration non automatique pour les élèves issus d’une 2de euro</a:t>
            </a:r>
          </a:p>
          <a:p>
            <a:pPr marL="0" indent="0">
              <a:buNone/>
            </a:pPr>
            <a:r>
              <a:rPr lang="fr-FR" altLang="fr-FR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- 1h de discipline non linguistique dispensée en anglais au choix:</a:t>
            </a:r>
          </a:p>
          <a:p>
            <a:pPr marL="0" indent="0">
              <a:buNone/>
            </a:pPr>
            <a:r>
              <a:rPr lang="fr-FR" altLang="fr-FR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Philo / SVT / HG</a:t>
            </a:r>
          </a:p>
          <a:p>
            <a:pPr marL="0" indent="0">
              <a:buNone/>
            </a:pPr>
            <a:r>
              <a:rPr lang="fr-FR" altLang="fr-FR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-1h LVR : anglais renforcé (depuis septembre 2024)</a:t>
            </a:r>
          </a:p>
          <a:p>
            <a:pPr marL="0" indent="0">
              <a:buNone/>
            </a:pPr>
            <a:r>
              <a:rPr lang="fr-FR" altLang="fr-FR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Epreuve orale au baccalauréat</a:t>
            </a:r>
          </a:p>
          <a:p>
            <a:pPr marL="0" indent="0">
              <a:buNone/>
            </a:pPr>
            <a:endParaRPr lang="fr-FR" altLang="fr-FR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altLang="fr-FR" sz="2000" b="1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Section Ouverture à l’Internationale</a:t>
            </a:r>
          </a:p>
          <a:p>
            <a:pPr marL="0" indent="0">
              <a:buNone/>
            </a:pPr>
            <a:r>
              <a:rPr lang="fr-FR" altLang="fr-FR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formation complémentaire propre à l’IND. 1heure par semaine. Choix entre «études cinématographiques en anglais» ou « sciences en anglais »</a:t>
            </a:r>
          </a:p>
          <a:p>
            <a:pPr marL="0" indent="0">
              <a:buNone/>
            </a:pPr>
            <a:r>
              <a:rPr lang="fr-FR" altLang="fr-FR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valorisation dans Parcoursup et dans le rayonnement scolaire sur le bulletin trimestriel.</a:t>
            </a:r>
          </a:p>
          <a:p>
            <a:pPr marL="0" indent="0">
              <a:buNone/>
            </a:pPr>
            <a:r>
              <a:rPr lang="fr-FR" altLang="fr-FR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pas de notation ni d’épreuve au Baccalauréat.</a:t>
            </a:r>
          </a:p>
          <a:p>
            <a:pPr marL="0" indent="0">
              <a:buNone/>
            </a:pPr>
            <a:endParaRPr lang="fr-FR" altLang="fr-FR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fr-FR" altLang="fr-FR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052" y="17456"/>
            <a:ext cx="288594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utoShape 85"/>
          <p:cNvSpPr>
            <a:spLocks noChangeArrowheads="1"/>
          </p:cNvSpPr>
          <p:nvPr/>
        </p:nvSpPr>
        <p:spPr bwMode="auto">
          <a:xfrm rot="-5400000">
            <a:off x="8567738" y="6281738"/>
            <a:ext cx="576262" cy="576262"/>
          </a:xfrm>
          <a:prstGeom prst="rtTriangle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CE66CA9-84D6-4B47-B4FC-B2C64063C45B}"/>
              </a:ext>
            </a:extLst>
          </p:cNvPr>
          <p:cNvSpPr txBox="1"/>
          <p:nvPr/>
        </p:nvSpPr>
        <p:spPr>
          <a:xfrm>
            <a:off x="467544" y="2004918"/>
            <a:ext cx="810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61248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2"/>
          <p:cNvGrpSpPr>
            <a:grpSpLocks/>
          </p:cNvGrpSpPr>
          <p:nvPr/>
        </p:nvGrpSpPr>
        <p:grpSpPr bwMode="auto">
          <a:xfrm>
            <a:off x="0" y="0"/>
            <a:ext cx="3419475" cy="1208088"/>
            <a:chOff x="0" y="0"/>
            <a:chExt cx="3419872" cy="1208088"/>
          </a:xfrm>
        </p:grpSpPr>
        <p:sp>
          <p:nvSpPr>
            <p:cNvPr id="7" name="AutoShape 83"/>
            <p:cNvSpPr>
              <a:spLocks noChangeArrowheads="1"/>
            </p:cNvSpPr>
            <p:nvPr/>
          </p:nvSpPr>
          <p:spPr bwMode="auto">
            <a:xfrm>
              <a:off x="0" y="0"/>
              <a:ext cx="3419872" cy="1208088"/>
            </a:xfrm>
            <a:prstGeom prst="foldedCorner">
              <a:avLst>
                <a:gd name="adj" fmla="val 12500"/>
              </a:avLst>
            </a:prstGeom>
            <a:gradFill rotWithShape="1">
              <a:gsLst>
                <a:gs pos="0">
                  <a:srgbClr val="00003A"/>
                </a:gs>
                <a:gs pos="100000">
                  <a:srgbClr val="265A9A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82945" tIns="41473" rIns="82945" bIns="41473" anchor="ctr"/>
            <a:lstStyle/>
            <a:p>
              <a:pPr defTabSz="407988">
                <a:defRPr/>
              </a:pPr>
              <a:endParaRPr lang="fr-FR" sz="1600" i="0">
                <a:latin typeface="Tahoma" pitchFamily="34" charset="0"/>
                <a:cs typeface="Arial" charset="0"/>
              </a:endParaRPr>
            </a:p>
          </p:txBody>
        </p:sp>
        <p:sp>
          <p:nvSpPr>
            <p:cNvPr id="8" name="Rectangle 76"/>
            <p:cNvSpPr>
              <a:spLocks noChangeArrowheads="1"/>
            </p:cNvSpPr>
            <p:nvPr/>
          </p:nvSpPr>
          <p:spPr bwMode="auto">
            <a:xfrm>
              <a:off x="195286" y="377940"/>
              <a:ext cx="3008661" cy="409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407988" hangingPunct="0">
                <a:lnSpc>
                  <a:spcPct val="95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endPara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313453"/>
            <a:ext cx="3456384" cy="595267"/>
          </a:xfrm>
        </p:spPr>
        <p:txBody>
          <a:bodyPr>
            <a:no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formations complémentaires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8138" y="1339021"/>
            <a:ext cx="8229600" cy="53824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altLang="fr-FR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L’IND propose des formations complémentaires :</a:t>
            </a:r>
          </a:p>
          <a:p>
            <a:pPr marL="0" indent="0">
              <a:buNone/>
            </a:pPr>
            <a:endParaRPr lang="fr-FR" altLang="fr-FR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altLang="fr-FR" sz="2000" b="1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Certification britannique : </a:t>
            </a:r>
            <a:r>
              <a:rPr lang="fr-FR" altLang="fr-FR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valable à vie):</a:t>
            </a:r>
          </a:p>
          <a:p>
            <a:pPr marL="457200" lvl="1" indent="0">
              <a:buNone/>
            </a:pPr>
            <a:r>
              <a:rPr lang="fr-FR" altLang="fr-FR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 Cambridge English First </a:t>
            </a:r>
            <a:r>
              <a:rPr lang="fr-FR" altLang="fr-FR" sz="1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Certicate</a:t>
            </a:r>
            <a:r>
              <a:rPr lang="fr-FR" altLang="fr-FR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B2/C1 en première (passation : 180 euros)</a:t>
            </a:r>
          </a:p>
          <a:p>
            <a:pPr marL="457200" lvl="1" indent="0">
              <a:buNone/>
            </a:pPr>
            <a:r>
              <a:rPr lang="fr-FR" altLang="fr-FR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Cambridge English </a:t>
            </a:r>
            <a:r>
              <a:rPr lang="fr-FR" altLang="fr-FR" sz="1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Certificate</a:t>
            </a:r>
            <a:r>
              <a:rPr lang="fr-FR" altLang="fr-FR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B2/C1 en terminale (passation : gratuite)</a:t>
            </a:r>
          </a:p>
          <a:p>
            <a:pPr marL="457200" lvl="1" indent="0">
              <a:buNone/>
            </a:pPr>
            <a:r>
              <a:rPr lang="fr-FR" altLang="fr-FR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 Cambridge Advanced  </a:t>
            </a:r>
            <a:r>
              <a:rPr lang="fr-FR" altLang="fr-FR" sz="1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Certificate</a:t>
            </a:r>
            <a:r>
              <a:rPr lang="fr-FR" altLang="fr-FR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C1/C2 en Terminale (passation : 205 euros)</a:t>
            </a:r>
          </a:p>
          <a:p>
            <a:pPr>
              <a:buFont typeface="Wingdings" panose="05000000000000000000" pitchFamily="2" charset="2"/>
              <a:buChar char="q"/>
            </a:pPr>
            <a:endParaRPr lang="fr-FR" altLang="fr-FR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altLang="fr-FR" sz="2000" b="1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Certification américaine  : </a:t>
            </a:r>
            <a:r>
              <a:rPr lang="fr-FR" altLang="fr-FR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(valable 2 ans): passées en fin de terminale</a:t>
            </a:r>
          </a:p>
          <a:p>
            <a:pPr marL="0" indent="0">
              <a:buNone/>
            </a:pPr>
            <a:r>
              <a:rPr lang="fr-FR" altLang="fr-FR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- TOEIC (passation : 74 euros)</a:t>
            </a:r>
          </a:p>
          <a:p>
            <a:pPr marL="0" indent="0">
              <a:buNone/>
            </a:pPr>
            <a:r>
              <a:rPr lang="fr-FR" altLang="fr-FR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- TOEFL (passation : 230 euros)</a:t>
            </a:r>
          </a:p>
          <a:p>
            <a:pPr marL="0" indent="0">
              <a:buNone/>
            </a:pPr>
            <a:endParaRPr lang="fr-FR" altLang="fr-FR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altLang="fr-FR" sz="2000" b="1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</a:t>
            </a:r>
            <a:r>
              <a:rPr lang="fr-FR" altLang="fr-FR" sz="2000" b="1" u="sng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School</a:t>
            </a:r>
            <a:r>
              <a:rPr lang="fr-FR" altLang="fr-FR" sz="2000" b="1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altLang="fr-FR" sz="2000" b="1" u="sng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Diploma</a:t>
            </a:r>
            <a:r>
              <a:rPr lang="fr-FR" altLang="fr-FR" sz="2000" b="1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</a:t>
            </a:r>
            <a:r>
              <a:rPr lang="fr-FR" altLang="fr-FR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Souhaitable en 2</a:t>
            </a:r>
            <a:r>
              <a:rPr lang="fr-FR" altLang="fr-FR" sz="2000" baseline="30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nde</a:t>
            </a:r>
            <a:r>
              <a:rPr lang="fr-FR" altLang="fr-FR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mais possible en 1ère</a:t>
            </a:r>
          </a:p>
          <a:p>
            <a:pPr marL="0" indent="0">
              <a:buNone/>
            </a:pPr>
            <a:endParaRPr lang="fr-FR" altLang="fr-FR" sz="2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Font typeface="Wingdings" pitchFamily="2" charset="2"/>
              <a:buChar char="q"/>
            </a:pPr>
            <a:r>
              <a:rPr lang="fr-FR" altLang="fr-FR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altLang="fr-FR" sz="2000" b="1" u="sng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Certification allemande : </a:t>
            </a:r>
            <a:r>
              <a:rPr lang="fr-FR" altLang="fr-FR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Deutsches </a:t>
            </a:r>
            <a:r>
              <a:rPr lang="fr-FR" altLang="fr-FR" sz="20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Sprachdiplom</a:t>
            </a:r>
            <a:r>
              <a:rPr lang="fr-FR" altLang="fr-FR" sz="20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niveau B1, en seconde. Passation gratuite.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052" y="17456"/>
            <a:ext cx="288594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utoShape 85"/>
          <p:cNvSpPr>
            <a:spLocks noChangeArrowheads="1"/>
          </p:cNvSpPr>
          <p:nvPr/>
        </p:nvSpPr>
        <p:spPr bwMode="auto">
          <a:xfrm rot="-5400000">
            <a:off x="8567738" y="6281738"/>
            <a:ext cx="576262" cy="576262"/>
          </a:xfrm>
          <a:prstGeom prst="rtTriangle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</p:spTree>
    <p:extLst>
      <p:ext uri="{BB962C8B-B14F-4D97-AF65-F5344CB8AC3E}">
        <p14:creationId xmlns:p14="http://schemas.microsoft.com/office/powerpoint/2010/main" val="1685370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e 2"/>
          <p:cNvGrpSpPr>
            <a:grpSpLocks/>
          </p:cNvGrpSpPr>
          <p:nvPr/>
        </p:nvGrpSpPr>
        <p:grpSpPr bwMode="auto">
          <a:xfrm>
            <a:off x="0" y="0"/>
            <a:ext cx="4283968" cy="1208088"/>
            <a:chOff x="0" y="0"/>
            <a:chExt cx="4284678" cy="1208088"/>
          </a:xfrm>
        </p:grpSpPr>
        <p:sp>
          <p:nvSpPr>
            <p:cNvPr id="16" name="AutoShape 83"/>
            <p:cNvSpPr>
              <a:spLocks noChangeArrowheads="1"/>
            </p:cNvSpPr>
            <p:nvPr/>
          </p:nvSpPr>
          <p:spPr bwMode="auto">
            <a:xfrm>
              <a:off x="0" y="0"/>
              <a:ext cx="4284678" cy="1208088"/>
            </a:xfrm>
            <a:prstGeom prst="foldedCorner">
              <a:avLst>
                <a:gd name="adj" fmla="val 12500"/>
              </a:avLst>
            </a:prstGeom>
            <a:gradFill rotWithShape="1">
              <a:gsLst>
                <a:gs pos="0">
                  <a:srgbClr val="00003A"/>
                </a:gs>
                <a:gs pos="100000">
                  <a:srgbClr val="265A9A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82945" tIns="41473" rIns="82945" bIns="41473" anchor="ctr"/>
            <a:lstStyle/>
            <a:p>
              <a:pPr defTabSz="407988">
                <a:defRPr/>
              </a:pPr>
              <a:endParaRPr lang="fr-FR" sz="1600" i="0">
                <a:latin typeface="Tahoma" pitchFamily="34" charset="0"/>
                <a:cs typeface="Arial" charset="0"/>
              </a:endParaRPr>
            </a:p>
          </p:txBody>
        </p:sp>
        <p:sp>
          <p:nvSpPr>
            <p:cNvPr id="19" name="Rectangle 76"/>
            <p:cNvSpPr>
              <a:spLocks noChangeArrowheads="1"/>
            </p:cNvSpPr>
            <p:nvPr/>
          </p:nvSpPr>
          <p:spPr bwMode="auto">
            <a:xfrm>
              <a:off x="195295" y="377941"/>
              <a:ext cx="3945344" cy="409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defTabSz="407988" hangingPunct="0">
                <a:lnSpc>
                  <a:spcPct val="95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fr-F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Arial" charset="0"/>
                </a:rPr>
                <a:t>La voie technologique</a:t>
              </a:r>
              <a:endParaRPr lang="fr-F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18" name="Ellipse 17">
            <a:hlinkClick r:id="rId3" action="ppaction://hlinksldjump" tooltip="Cliquez pour une présentation du Bac ST2S"/>
          </p:cNvPr>
          <p:cNvSpPr/>
          <p:nvPr/>
        </p:nvSpPr>
        <p:spPr>
          <a:xfrm>
            <a:off x="317271" y="5202934"/>
            <a:ext cx="1853872" cy="1535693"/>
          </a:xfrm>
          <a:prstGeom prst="ellipse">
            <a:avLst/>
          </a:prstGeom>
          <a:solidFill>
            <a:schemeClr val="tx2">
              <a:lumMod val="50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fr-FR" sz="3200" dirty="0">
                <a:solidFill>
                  <a:srgbClr val="EDD5D3"/>
                </a:solidFill>
              </a:rPr>
              <a:t>BAC </a:t>
            </a:r>
            <a:r>
              <a:rPr lang="fr-FR" sz="3200" b="1" dirty="0">
                <a:solidFill>
                  <a:srgbClr val="EDD5D3"/>
                </a:solidFill>
              </a:rPr>
              <a:t>ST2S</a:t>
            </a:r>
          </a:p>
        </p:txBody>
      </p:sp>
      <p:sp>
        <p:nvSpPr>
          <p:cNvPr id="26" name="Ellipse 25">
            <a:hlinkClick r:id="" action="ppaction://noaction"/>
          </p:cNvPr>
          <p:cNvSpPr/>
          <p:nvPr/>
        </p:nvSpPr>
        <p:spPr>
          <a:xfrm>
            <a:off x="3182902" y="1781192"/>
            <a:ext cx="2436486" cy="1836256"/>
          </a:xfrm>
          <a:prstGeom prst="ellipse">
            <a:avLst/>
          </a:prstGeom>
          <a:solidFill>
            <a:srgbClr val="C0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fr-FR" sz="4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BAC </a:t>
            </a:r>
            <a:br>
              <a:rPr lang="fr-FR" sz="4000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fr-FR" sz="44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STL</a:t>
            </a:r>
          </a:p>
        </p:txBody>
      </p:sp>
      <p:sp>
        <p:nvSpPr>
          <p:cNvPr id="27" name="Ellipse 26">
            <a:hlinkClick r:id="" action="ppaction://noaction"/>
          </p:cNvPr>
          <p:cNvSpPr/>
          <p:nvPr/>
        </p:nvSpPr>
        <p:spPr>
          <a:xfrm>
            <a:off x="5956471" y="1869694"/>
            <a:ext cx="1853872" cy="153569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fr-FR" sz="3200" dirty="0">
                <a:solidFill>
                  <a:schemeClr val="bg1"/>
                </a:solidFill>
              </a:rPr>
              <a:t>BAC </a:t>
            </a:r>
            <a:br>
              <a:rPr lang="fr-FR" sz="3200" dirty="0">
                <a:solidFill>
                  <a:schemeClr val="bg1"/>
                </a:solidFill>
              </a:rPr>
            </a:br>
            <a:r>
              <a:rPr lang="fr-FR" sz="3200" b="1" dirty="0">
                <a:solidFill>
                  <a:schemeClr val="bg1"/>
                </a:solidFill>
              </a:rPr>
              <a:t>STAV</a:t>
            </a:r>
          </a:p>
        </p:txBody>
      </p:sp>
      <p:sp>
        <p:nvSpPr>
          <p:cNvPr id="28" name="Ellipse 27">
            <a:hlinkClick r:id="" action="ppaction://noaction"/>
          </p:cNvPr>
          <p:cNvSpPr/>
          <p:nvPr/>
        </p:nvSpPr>
        <p:spPr>
          <a:xfrm>
            <a:off x="3150983" y="5077416"/>
            <a:ext cx="1853872" cy="1535693"/>
          </a:xfrm>
          <a:prstGeom prst="ellipse">
            <a:avLst/>
          </a:prstGeom>
          <a:solidFill>
            <a:schemeClr val="tx2">
              <a:lumMod val="50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fr-FR" sz="3200" dirty="0">
                <a:solidFill>
                  <a:srgbClr val="FFF4D1"/>
                </a:solidFill>
              </a:rPr>
              <a:t>BAC </a:t>
            </a:r>
            <a:br>
              <a:rPr lang="fr-FR" sz="3200" dirty="0">
                <a:solidFill>
                  <a:srgbClr val="FFF4D1"/>
                </a:solidFill>
              </a:rPr>
            </a:br>
            <a:r>
              <a:rPr lang="fr-FR" sz="3200" b="1" dirty="0">
                <a:solidFill>
                  <a:srgbClr val="FFF4D1"/>
                </a:solidFill>
              </a:rPr>
              <a:t>STD2A</a:t>
            </a:r>
          </a:p>
        </p:txBody>
      </p:sp>
      <p:sp>
        <p:nvSpPr>
          <p:cNvPr id="29" name="Ellipse 28">
            <a:hlinkClick r:id="rId3" action="ppaction://hlinksldjump" tooltip="Cliquez pour une présentation du Bac STMG"/>
          </p:cNvPr>
          <p:cNvSpPr/>
          <p:nvPr/>
        </p:nvSpPr>
        <p:spPr>
          <a:xfrm>
            <a:off x="429413" y="1849804"/>
            <a:ext cx="2211288" cy="2059607"/>
          </a:xfrm>
          <a:prstGeom prst="ellipse">
            <a:avLst/>
          </a:prstGeom>
          <a:solidFill>
            <a:srgbClr val="00B05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fr-FR" sz="3200" dirty="0"/>
              <a:t>BAC</a:t>
            </a:r>
            <a:br>
              <a:rPr lang="fr-FR" sz="4800" dirty="0"/>
            </a:br>
            <a:r>
              <a:rPr lang="fr-FR" sz="4800" b="1" dirty="0"/>
              <a:t>STMG</a:t>
            </a:r>
          </a:p>
        </p:txBody>
      </p:sp>
      <p:sp>
        <p:nvSpPr>
          <p:cNvPr id="30" name="Ellipse 29">
            <a:hlinkClick r:id="rId4" action="ppaction://hlinksldjump" tooltip="Cliquez pour une présentation du Bac STI2D"/>
          </p:cNvPr>
          <p:cNvSpPr/>
          <p:nvPr/>
        </p:nvSpPr>
        <p:spPr>
          <a:xfrm>
            <a:off x="1436572" y="3798676"/>
            <a:ext cx="1746330" cy="1663203"/>
          </a:xfrm>
          <a:prstGeom prst="ellipse">
            <a:avLst/>
          </a:prstGeom>
          <a:solidFill>
            <a:schemeClr val="tx2">
              <a:lumMod val="50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fr-FR" sz="3200" dirty="0"/>
              <a:t>BAC</a:t>
            </a:r>
            <a:br>
              <a:rPr lang="fr-FR" sz="4800" dirty="0"/>
            </a:br>
            <a:r>
              <a:rPr lang="fr-FR" sz="4000" b="1" dirty="0"/>
              <a:t>STI2D</a:t>
            </a:r>
          </a:p>
        </p:txBody>
      </p:sp>
      <p:sp>
        <p:nvSpPr>
          <p:cNvPr id="13321" name="Text Box 3"/>
          <p:cNvSpPr txBox="1">
            <a:spLocks noChangeArrowheads="1"/>
          </p:cNvSpPr>
          <p:nvPr/>
        </p:nvSpPr>
        <p:spPr bwMode="auto">
          <a:xfrm>
            <a:off x="611560" y="1363518"/>
            <a:ext cx="73183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b="1" dirty="0">
                <a:solidFill>
                  <a:srgbClr val="C00000"/>
                </a:solidFill>
              </a:rPr>
              <a:t>Les 8 séries technologiques à la loupe…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/>
          </a:p>
        </p:txBody>
      </p:sp>
      <p:sp>
        <p:nvSpPr>
          <p:cNvPr id="14" name="AutoShape 85"/>
          <p:cNvSpPr>
            <a:spLocks noChangeArrowheads="1"/>
          </p:cNvSpPr>
          <p:nvPr/>
        </p:nvSpPr>
        <p:spPr bwMode="auto">
          <a:xfrm rot="-5400000">
            <a:off x="8567738" y="6281738"/>
            <a:ext cx="576262" cy="576262"/>
          </a:xfrm>
          <a:prstGeom prst="rtTriangle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5" name="Ellipse 14">
            <a:hlinkClick r:id="" action="ppaction://noaction"/>
          </p:cNvPr>
          <p:cNvSpPr/>
          <p:nvPr/>
        </p:nvSpPr>
        <p:spPr>
          <a:xfrm>
            <a:off x="5905197" y="4836818"/>
            <a:ext cx="1853872" cy="1535693"/>
          </a:xfrm>
          <a:prstGeom prst="ellipse">
            <a:avLst/>
          </a:prstGeom>
          <a:solidFill>
            <a:schemeClr val="tx2">
              <a:lumMod val="50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fr-FR" sz="3200" dirty="0">
                <a:solidFill>
                  <a:schemeClr val="bg1"/>
                </a:solidFill>
              </a:rPr>
              <a:t>BAC </a:t>
            </a:r>
            <a:br>
              <a:rPr lang="fr-FR" sz="3200" dirty="0">
                <a:solidFill>
                  <a:schemeClr val="bg1"/>
                </a:solidFill>
              </a:rPr>
            </a:br>
            <a:r>
              <a:rPr lang="fr-FR" sz="3200" b="1" dirty="0">
                <a:solidFill>
                  <a:schemeClr val="bg1"/>
                </a:solidFill>
              </a:rPr>
              <a:t>STHR</a:t>
            </a:r>
          </a:p>
        </p:txBody>
      </p:sp>
      <p:sp>
        <p:nvSpPr>
          <p:cNvPr id="17" name="Ellipse 16">
            <a:hlinkClick r:id="" action="ppaction://noaction"/>
          </p:cNvPr>
          <p:cNvSpPr/>
          <p:nvPr/>
        </p:nvSpPr>
        <p:spPr>
          <a:xfrm>
            <a:off x="4467508" y="3561169"/>
            <a:ext cx="1853872" cy="1535693"/>
          </a:xfrm>
          <a:prstGeom prst="ellipse">
            <a:avLst/>
          </a:prstGeom>
          <a:solidFill>
            <a:schemeClr val="tx2">
              <a:lumMod val="50000"/>
            </a:schemeClr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fr-FR" sz="3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BAC </a:t>
            </a:r>
            <a:r>
              <a:rPr lang="fr-FR" sz="3200" dirty="0">
                <a:solidFill>
                  <a:schemeClr val="bg1"/>
                </a:solidFill>
              </a:rPr>
              <a:t>S2TMD</a:t>
            </a:r>
            <a:endParaRPr lang="fr-F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7463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55810" y="28485"/>
            <a:ext cx="5252693" cy="1143000"/>
          </a:xfrm>
        </p:spPr>
        <p:txBody>
          <a:bodyPr>
            <a:normAutofit/>
          </a:bodyPr>
          <a:lstStyle/>
          <a:p>
            <a:r>
              <a:rPr lang="fr-FR" sz="3200" dirty="0"/>
              <a:t>Définitions des acronymes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sz="2400" dirty="0"/>
              <a:t>STMG : sciences et technologies du management et de la gestion</a:t>
            </a:r>
          </a:p>
          <a:p>
            <a:r>
              <a:rPr lang="fr-FR" sz="2400" dirty="0"/>
              <a:t>STL: sciences et technologies de laboratoire</a:t>
            </a:r>
          </a:p>
          <a:p>
            <a:r>
              <a:rPr lang="fr-FR" sz="2400" dirty="0"/>
              <a:t>STAV: sciences et technologies de l’agronomie et du vivant</a:t>
            </a:r>
          </a:p>
          <a:p>
            <a:r>
              <a:rPr lang="fr-FR" sz="2400" dirty="0"/>
              <a:t>STI2D: sciences et technologies de l’industrie et du développement durable</a:t>
            </a:r>
          </a:p>
          <a:p>
            <a:r>
              <a:rPr lang="fr-FR" sz="2400" dirty="0"/>
              <a:t>ST2S: sciences et technologies de la santé et du social</a:t>
            </a:r>
          </a:p>
          <a:p>
            <a:r>
              <a:rPr lang="fr-FR" sz="2400" dirty="0"/>
              <a:t>STD2A: sciences et technologies du design et des arts appliqués</a:t>
            </a:r>
          </a:p>
          <a:p>
            <a:r>
              <a:rPr lang="fr-FR" sz="2400" dirty="0"/>
              <a:t>STHR: sciences et technologies de l’hôtellerie et de la restauration</a:t>
            </a:r>
          </a:p>
          <a:p>
            <a:r>
              <a:rPr lang="fr-FR" sz="2400" dirty="0"/>
              <a:t>S2TMD: sciences et technologie du théâtre, de la musique et de la danse.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15</a:t>
            </a:fld>
            <a:endParaRPr lang="fr-BE"/>
          </a:p>
        </p:txBody>
      </p:sp>
      <p:sp>
        <p:nvSpPr>
          <p:cNvPr id="8" name="AutoShape 85"/>
          <p:cNvSpPr>
            <a:spLocks noChangeArrowheads="1"/>
          </p:cNvSpPr>
          <p:nvPr/>
        </p:nvSpPr>
        <p:spPr bwMode="auto">
          <a:xfrm rot="-5400000">
            <a:off x="8567738" y="6281738"/>
            <a:ext cx="576262" cy="576262"/>
          </a:xfrm>
          <a:prstGeom prst="rtTriangle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1" name="AutoShape 83"/>
          <p:cNvSpPr>
            <a:spLocks noChangeArrowheads="1"/>
          </p:cNvSpPr>
          <p:nvPr/>
        </p:nvSpPr>
        <p:spPr bwMode="auto">
          <a:xfrm>
            <a:off x="0" y="0"/>
            <a:ext cx="3855811" cy="1208088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00003A"/>
              </a:gs>
              <a:gs pos="100000">
                <a:srgbClr val="265A9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82945" tIns="41473" rIns="82945" bIns="41473" anchor="ctr"/>
          <a:lstStyle/>
          <a:p>
            <a:pPr defTabSz="407988">
              <a:defRPr/>
            </a:pPr>
            <a:endParaRPr lang="fr-FR" sz="1600" i="0">
              <a:latin typeface="Tahoma" pitchFamily="34" charset="0"/>
              <a:cs typeface="Arial" charset="0"/>
            </a:endParaRPr>
          </a:p>
        </p:txBody>
      </p:sp>
      <p:sp>
        <p:nvSpPr>
          <p:cNvPr id="12" name="Rectangle 76"/>
          <p:cNvSpPr>
            <a:spLocks noChangeArrowheads="1"/>
          </p:cNvSpPr>
          <p:nvPr/>
        </p:nvSpPr>
        <p:spPr bwMode="auto">
          <a:xfrm>
            <a:off x="188425" y="407180"/>
            <a:ext cx="3598450" cy="35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defTabSz="407988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La voie technologique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08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16</a:t>
            </a:fld>
            <a:endParaRPr lang="fr-BE"/>
          </a:p>
        </p:txBody>
      </p:sp>
      <p:sp>
        <p:nvSpPr>
          <p:cNvPr id="5" name="AutoShape 85"/>
          <p:cNvSpPr>
            <a:spLocks noChangeArrowheads="1"/>
          </p:cNvSpPr>
          <p:nvPr/>
        </p:nvSpPr>
        <p:spPr bwMode="auto">
          <a:xfrm rot="-5400000">
            <a:off x="8567738" y="6281738"/>
            <a:ext cx="576262" cy="576262"/>
          </a:xfrm>
          <a:prstGeom prst="rtTriangle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4630" y="1403829"/>
            <a:ext cx="8202170" cy="5001323"/>
          </a:xfrm>
          <a:prstGeom prst="rect">
            <a:avLst/>
          </a:prstGeom>
        </p:spPr>
      </p:pic>
      <p:sp>
        <p:nvSpPr>
          <p:cNvPr id="9" name="AutoShape 83"/>
          <p:cNvSpPr>
            <a:spLocks noChangeArrowheads="1"/>
          </p:cNvSpPr>
          <p:nvPr/>
        </p:nvSpPr>
        <p:spPr bwMode="auto">
          <a:xfrm>
            <a:off x="0" y="0"/>
            <a:ext cx="3855811" cy="1208088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00003A"/>
              </a:gs>
              <a:gs pos="100000">
                <a:srgbClr val="265A9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82945" tIns="41473" rIns="82945" bIns="41473" anchor="ctr"/>
          <a:lstStyle/>
          <a:p>
            <a:pPr defTabSz="407988">
              <a:defRPr/>
            </a:pPr>
            <a:endParaRPr lang="fr-FR" sz="1600" i="0">
              <a:latin typeface="Tahoma" pitchFamily="34" charset="0"/>
              <a:cs typeface="Arial" charset="0"/>
            </a:endParaRPr>
          </a:p>
        </p:txBody>
      </p:sp>
      <p:sp>
        <p:nvSpPr>
          <p:cNvPr id="10" name="Rectangle 76"/>
          <p:cNvSpPr>
            <a:spLocks noChangeArrowheads="1"/>
          </p:cNvSpPr>
          <p:nvPr/>
        </p:nvSpPr>
        <p:spPr bwMode="auto">
          <a:xfrm>
            <a:off x="188425" y="407180"/>
            <a:ext cx="3598450" cy="35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defTabSz="407988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La voie technologique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236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rrondir un rectangle avec un coin diagonal 14"/>
          <p:cNvSpPr/>
          <p:nvPr/>
        </p:nvSpPr>
        <p:spPr>
          <a:xfrm>
            <a:off x="395537" y="4576930"/>
            <a:ext cx="5915620" cy="2400951"/>
          </a:xfrm>
          <a:prstGeom prst="round2DiagRect">
            <a:avLst/>
          </a:prstGeom>
          <a:solidFill>
            <a:srgbClr val="193B65"/>
          </a:solidFill>
          <a:ln>
            <a:noFill/>
          </a:ln>
          <a:effectLst/>
          <a:scene3d>
            <a:camera prst="perspectiveRelaxed"/>
            <a:lightRig rig="threePt" dir="t"/>
          </a:scene3d>
          <a:sp3d z="-95250">
            <a:bevelT w="1905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>
              <a:defRPr/>
            </a:pPr>
            <a:endParaRPr lang="fr-FR" sz="4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Ellipse 39"/>
          <p:cNvSpPr/>
          <p:nvPr/>
        </p:nvSpPr>
        <p:spPr>
          <a:xfrm>
            <a:off x="3855811" y="4907764"/>
            <a:ext cx="1513783" cy="1639932"/>
          </a:xfrm>
          <a:prstGeom prst="ellipse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8908247" lon="18735286" rev="3336694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>
              <a:defRPr/>
            </a:pPr>
            <a:r>
              <a:rPr lang="fr-FR" sz="2400" dirty="0">
                <a:latin typeface="+mj-lt"/>
              </a:rPr>
              <a:t>Term.</a:t>
            </a:r>
            <a:endParaRPr lang="fr-FR" sz="1400" dirty="0">
              <a:latin typeface="+mj-lt"/>
            </a:endParaRPr>
          </a:p>
        </p:txBody>
      </p:sp>
      <p:sp>
        <p:nvSpPr>
          <p:cNvPr id="10" name="AutoShape 85"/>
          <p:cNvSpPr>
            <a:spLocks noChangeArrowheads="1"/>
          </p:cNvSpPr>
          <p:nvPr/>
        </p:nvSpPr>
        <p:spPr bwMode="auto">
          <a:xfrm rot="-5400000">
            <a:off x="8567738" y="6281738"/>
            <a:ext cx="576262" cy="576262"/>
          </a:xfrm>
          <a:prstGeom prst="rtTriangle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6390" name="Rectangle 2"/>
          <p:cNvSpPr txBox="1">
            <a:spLocks noChangeArrowheads="1"/>
          </p:cNvSpPr>
          <p:nvPr/>
        </p:nvSpPr>
        <p:spPr bwMode="auto">
          <a:xfrm>
            <a:off x="233363" y="1704975"/>
            <a:ext cx="5741987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rgbClr val="C00000"/>
                </a:solidFill>
              </a:rPr>
              <a:t>Les horaires en première et terminale</a:t>
            </a:r>
          </a:p>
        </p:txBody>
      </p:sp>
      <p:grpSp>
        <p:nvGrpSpPr>
          <p:cNvPr id="16391" name="Groupe 2"/>
          <p:cNvGrpSpPr>
            <a:grpSpLocks/>
          </p:cNvGrpSpPr>
          <p:nvPr/>
        </p:nvGrpSpPr>
        <p:grpSpPr bwMode="auto">
          <a:xfrm>
            <a:off x="0" y="0"/>
            <a:ext cx="3855811" cy="1208088"/>
            <a:chOff x="0" y="0"/>
            <a:chExt cx="3996399" cy="1208088"/>
          </a:xfrm>
        </p:grpSpPr>
        <p:sp>
          <p:nvSpPr>
            <p:cNvPr id="20" name="AutoShape 83"/>
            <p:cNvSpPr>
              <a:spLocks noChangeArrowheads="1"/>
            </p:cNvSpPr>
            <p:nvPr/>
          </p:nvSpPr>
          <p:spPr bwMode="auto">
            <a:xfrm>
              <a:off x="0" y="0"/>
              <a:ext cx="3996399" cy="1208088"/>
            </a:xfrm>
            <a:prstGeom prst="foldedCorner">
              <a:avLst>
                <a:gd name="adj" fmla="val 12500"/>
              </a:avLst>
            </a:prstGeom>
            <a:gradFill rotWithShape="1">
              <a:gsLst>
                <a:gs pos="0">
                  <a:srgbClr val="00003A"/>
                </a:gs>
                <a:gs pos="100000">
                  <a:srgbClr val="265A9A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82945" tIns="41473" rIns="82945" bIns="41473" anchor="ctr"/>
            <a:lstStyle/>
            <a:p>
              <a:pPr defTabSz="407988">
                <a:defRPr/>
              </a:pPr>
              <a:endParaRPr lang="fr-FR" sz="1600" i="0">
                <a:latin typeface="Tahoma" pitchFamily="34" charset="0"/>
                <a:cs typeface="Arial" charset="0"/>
              </a:endParaRPr>
            </a:p>
          </p:txBody>
        </p:sp>
        <p:sp>
          <p:nvSpPr>
            <p:cNvPr id="21" name="Rectangle 76"/>
            <p:cNvSpPr>
              <a:spLocks noChangeArrowheads="1"/>
            </p:cNvSpPr>
            <p:nvPr/>
          </p:nvSpPr>
          <p:spPr bwMode="auto">
            <a:xfrm>
              <a:off x="195295" y="407180"/>
              <a:ext cx="3729654" cy="350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407988" hangingPunct="0">
                <a:lnSpc>
                  <a:spcPct val="95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fr-F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Arial" charset="0"/>
                </a:rPr>
                <a:t>La voie technologique</a:t>
              </a:r>
              <a:endPara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17" name="Ellipse 16"/>
          <p:cNvSpPr/>
          <p:nvPr/>
        </p:nvSpPr>
        <p:spPr>
          <a:xfrm>
            <a:off x="1043337" y="4931525"/>
            <a:ext cx="1513783" cy="1639932"/>
          </a:xfrm>
          <a:prstGeom prst="ellipse">
            <a:avLst/>
          </a:prstGeom>
          <a:solidFill>
            <a:schemeClr val="accent1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8908247" lon="18735286" rev="3336694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>
              <a:defRPr/>
            </a:pPr>
            <a:r>
              <a:rPr lang="fr-FR" sz="2400" dirty="0">
                <a:latin typeface="+mj-lt"/>
              </a:rPr>
              <a:t>1ère</a:t>
            </a:r>
            <a:endParaRPr lang="fr-FR" sz="1400" dirty="0">
              <a:latin typeface="+mj-lt"/>
            </a:endParaRPr>
          </a:p>
        </p:txBody>
      </p:sp>
      <p:sp>
        <p:nvSpPr>
          <p:cNvPr id="18" name="Cylindre 17"/>
          <p:cNvSpPr/>
          <p:nvPr/>
        </p:nvSpPr>
        <p:spPr>
          <a:xfrm>
            <a:off x="1357086" y="3978268"/>
            <a:ext cx="1226880" cy="1858991"/>
          </a:xfrm>
          <a:prstGeom prst="can">
            <a:avLst/>
          </a:prstGeom>
          <a:solidFill>
            <a:srgbClr val="26262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b="1" dirty="0">
                <a:solidFill>
                  <a:schemeClr val="bg1"/>
                </a:solidFill>
                <a:latin typeface="+mj-lt"/>
              </a:rPr>
              <a:t>Enseignement commun 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bg1"/>
                </a:solidFill>
                <a:latin typeface="+mj-lt"/>
              </a:rPr>
              <a:t>14h00</a:t>
            </a:r>
          </a:p>
        </p:txBody>
      </p:sp>
      <p:sp>
        <p:nvSpPr>
          <p:cNvPr id="22" name="Cylindre 21"/>
          <p:cNvSpPr/>
          <p:nvPr/>
        </p:nvSpPr>
        <p:spPr>
          <a:xfrm>
            <a:off x="1361026" y="2711751"/>
            <a:ext cx="1226795" cy="1422893"/>
          </a:xfrm>
          <a:prstGeom prst="can">
            <a:avLst>
              <a:gd name="adj" fmla="val 16837"/>
            </a:avLst>
          </a:prstGeom>
          <a:solidFill>
            <a:srgbClr val="92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latin typeface="+mj-lt"/>
              </a:rPr>
              <a:t>Enseignement de spécialité</a:t>
            </a:r>
          </a:p>
          <a:p>
            <a:pPr algn="ctr">
              <a:defRPr/>
            </a:pPr>
            <a:r>
              <a:rPr lang="fr-FR" sz="1200" b="1" dirty="0">
                <a:latin typeface="+mj-lt"/>
              </a:rPr>
              <a:t>15h00</a:t>
            </a:r>
          </a:p>
        </p:txBody>
      </p:sp>
      <p:sp>
        <p:nvSpPr>
          <p:cNvPr id="30" name="Accolade ouvrante 29"/>
          <p:cNvSpPr>
            <a:spLocks/>
          </p:cNvSpPr>
          <p:nvPr/>
        </p:nvSpPr>
        <p:spPr bwMode="auto">
          <a:xfrm>
            <a:off x="868363" y="2649538"/>
            <a:ext cx="461962" cy="2970212"/>
          </a:xfrm>
          <a:prstGeom prst="leftBrace">
            <a:avLst>
              <a:gd name="adj1" fmla="val 8364"/>
              <a:gd name="adj2" fmla="val 50000"/>
            </a:avLst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31" name="ZoneTexte 30"/>
          <p:cNvSpPr txBox="1">
            <a:spLocks noChangeArrowheads="1"/>
          </p:cNvSpPr>
          <p:nvPr/>
        </p:nvSpPr>
        <p:spPr bwMode="auto">
          <a:xfrm>
            <a:off x="0" y="4010025"/>
            <a:ext cx="1042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pitchFamily="2" charset="2"/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pitchFamily="2" charset="2"/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pitchFamily="2" charset="2"/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pitchFamily="2" charset="2"/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1400" dirty="0">
                <a:latin typeface="+mj-lt"/>
                <a:cs typeface="Arial" charset="0"/>
              </a:rPr>
              <a:t>30 heures</a:t>
            </a:r>
          </a:p>
        </p:txBody>
      </p:sp>
      <p:sp>
        <p:nvSpPr>
          <p:cNvPr id="32" name="Cylindre 31"/>
          <p:cNvSpPr/>
          <p:nvPr/>
        </p:nvSpPr>
        <p:spPr>
          <a:xfrm>
            <a:off x="3995737" y="4080192"/>
            <a:ext cx="1221581" cy="1717224"/>
          </a:xfrm>
          <a:prstGeom prst="can">
            <a:avLst/>
          </a:prstGeom>
          <a:solidFill>
            <a:srgbClr val="26262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bg1"/>
                </a:solidFill>
                <a:latin typeface="+mj-lt"/>
              </a:rPr>
              <a:t>Enseignement commun </a:t>
            </a:r>
          </a:p>
          <a:p>
            <a:pPr algn="ctr">
              <a:defRPr/>
            </a:pPr>
            <a:r>
              <a:rPr lang="fr-FR" sz="1200" b="1" dirty="0">
                <a:solidFill>
                  <a:schemeClr val="bg1"/>
                </a:solidFill>
                <a:latin typeface="+mj-lt"/>
              </a:rPr>
              <a:t>13h00</a:t>
            </a:r>
          </a:p>
        </p:txBody>
      </p:sp>
      <p:sp>
        <p:nvSpPr>
          <p:cNvPr id="35" name="Cylindre 34"/>
          <p:cNvSpPr/>
          <p:nvPr/>
        </p:nvSpPr>
        <p:spPr>
          <a:xfrm>
            <a:off x="4024253" y="2618021"/>
            <a:ext cx="1193065" cy="1580916"/>
          </a:xfrm>
          <a:prstGeom prst="can">
            <a:avLst/>
          </a:prstGeom>
          <a:solidFill>
            <a:srgbClr val="64000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latin typeface="+mj-lt"/>
              </a:rPr>
              <a:t>Enseignement de spécialité</a:t>
            </a:r>
          </a:p>
          <a:p>
            <a:pPr algn="ctr">
              <a:defRPr/>
            </a:pPr>
            <a:r>
              <a:rPr lang="fr-FR" sz="1200" b="1" dirty="0">
                <a:latin typeface="+mj-lt"/>
              </a:rPr>
              <a:t>16h00</a:t>
            </a:r>
          </a:p>
        </p:txBody>
      </p:sp>
      <p:sp>
        <p:nvSpPr>
          <p:cNvPr id="38" name="Accolade ouvrante 37"/>
          <p:cNvSpPr>
            <a:spLocks/>
          </p:cNvSpPr>
          <p:nvPr/>
        </p:nvSpPr>
        <p:spPr bwMode="auto">
          <a:xfrm>
            <a:off x="3681413" y="2555081"/>
            <a:ext cx="465137" cy="2909888"/>
          </a:xfrm>
          <a:prstGeom prst="leftBrace">
            <a:avLst>
              <a:gd name="adj1" fmla="val 8341"/>
              <a:gd name="adj2" fmla="val 50000"/>
            </a:avLst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39" name="ZoneTexte 38"/>
          <p:cNvSpPr txBox="1">
            <a:spLocks noChangeArrowheads="1"/>
          </p:cNvSpPr>
          <p:nvPr/>
        </p:nvSpPr>
        <p:spPr bwMode="auto">
          <a:xfrm>
            <a:off x="2813050" y="4044950"/>
            <a:ext cx="925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pitchFamily="2" charset="2"/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pitchFamily="2" charset="2"/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pitchFamily="2" charset="2"/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pitchFamily="2" charset="2"/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sz="1400" dirty="0">
                <a:latin typeface="+mj-lt"/>
                <a:cs typeface="Arial" charset="0"/>
              </a:rPr>
              <a:t>30 heures</a:t>
            </a:r>
          </a:p>
        </p:txBody>
      </p:sp>
      <p:sp>
        <p:nvSpPr>
          <p:cNvPr id="41" name="Ellipse 40"/>
          <p:cNvSpPr/>
          <p:nvPr/>
        </p:nvSpPr>
        <p:spPr>
          <a:xfrm>
            <a:off x="6316867" y="209152"/>
            <a:ext cx="2220920" cy="1594645"/>
          </a:xfrm>
          <a:prstGeom prst="ellipse">
            <a:avLst/>
          </a:prstGeom>
          <a:solidFill>
            <a:schemeClr val="tx2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fr-FR" sz="3200" dirty="0"/>
              <a:t>BAC</a:t>
            </a:r>
            <a:br>
              <a:rPr lang="fr-FR" sz="4800" dirty="0"/>
            </a:br>
            <a:r>
              <a:rPr lang="fr-FR" sz="4800" b="1" dirty="0"/>
              <a:t>STMG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365053" y="2082367"/>
            <a:ext cx="2124547" cy="1046440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/>
              <a:t>Spécialités en 1 </a:t>
            </a:r>
            <a:r>
              <a:rPr lang="fr-FR" sz="1400" b="1" dirty="0" err="1"/>
              <a:t>ere</a:t>
            </a:r>
            <a:r>
              <a:rPr lang="fr-FR" sz="1400" b="1" dirty="0"/>
              <a:t> STMG</a:t>
            </a:r>
            <a:r>
              <a:rPr lang="fr-FR" sz="1200" dirty="0"/>
              <a:t>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200" dirty="0"/>
              <a:t>Sciences de gestion et du numérique.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200" dirty="0"/>
              <a:t>Management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200" dirty="0"/>
              <a:t>Droit et économie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6436745" y="3452782"/>
            <a:ext cx="2101042" cy="2185214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/>
              <a:t>Spécialités en Terminale STMG: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200" dirty="0"/>
              <a:t>Management , science de gestion et du numérique avec un enseignement spécifique: </a:t>
            </a:r>
            <a:r>
              <a:rPr lang="fr-FR" sz="1200" b="1" dirty="0"/>
              <a:t>mercatique, ressources humaines et communication, gestion finance, </a:t>
            </a:r>
            <a:r>
              <a:rPr lang="fr-FR" sz="1200" dirty="0"/>
              <a:t>systèmes d’information de gestion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200" dirty="0"/>
              <a:t>Droit et économie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17</a:t>
            </a:fld>
            <a:endParaRPr lang="fr-BE" dirty="0"/>
          </a:p>
        </p:txBody>
      </p:sp>
      <p:sp>
        <p:nvSpPr>
          <p:cNvPr id="5" name="Organigramme : Disque magnétique 4"/>
          <p:cNvSpPr/>
          <p:nvPr/>
        </p:nvSpPr>
        <p:spPr>
          <a:xfrm>
            <a:off x="1411317" y="3978268"/>
            <a:ext cx="1172649" cy="339732"/>
          </a:xfrm>
          <a:prstGeom prst="flowChartMagneticDisk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ETLVA 1h00</a:t>
            </a:r>
          </a:p>
        </p:txBody>
      </p:sp>
      <p:sp>
        <p:nvSpPr>
          <p:cNvPr id="6" name="Organigramme : Disque magnétique 5"/>
          <p:cNvSpPr/>
          <p:nvPr/>
        </p:nvSpPr>
        <p:spPr>
          <a:xfrm>
            <a:off x="4024253" y="4062570"/>
            <a:ext cx="1193065" cy="29035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ETLVA 1h00</a:t>
            </a:r>
          </a:p>
        </p:txBody>
      </p:sp>
    </p:spTree>
    <p:extLst>
      <p:ext uri="{BB962C8B-B14F-4D97-AF65-F5344CB8AC3E}">
        <p14:creationId xmlns:p14="http://schemas.microsoft.com/office/powerpoint/2010/main" val="1834669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0" grpId="0" animBg="1"/>
      <p:bldP spid="31" grpId="0"/>
      <p:bldP spid="38" grpId="0" animBg="1"/>
      <p:bldP spid="39" grpId="0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èche à quatre pointes 2"/>
          <p:cNvSpPr/>
          <p:nvPr/>
        </p:nvSpPr>
        <p:spPr>
          <a:xfrm>
            <a:off x="2987824" y="2492896"/>
            <a:ext cx="3024336" cy="2275198"/>
          </a:xfrm>
          <a:prstGeom prst="quadArrow">
            <a:avLst>
              <a:gd name="adj1" fmla="val 4944"/>
              <a:gd name="adj2" fmla="val 8178"/>
              <a:gd name="adj3" fmla="val 9256"/>
            </a:avLst>
          </a:prstGeom>
          <a:solidFill>
            <a:schemeClr val="accent1">
              <a:lumMod val="75000"/>
              <a:alpha val="40000"/>
            </a:schemeClr>
          </a:solidFill>
          <a:ln>
            <a:solidFill>
              <a:schemeClr val="bg1">
                <a:lumMod val="65000"/>
                <a:alpha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3377536" y="2492896"/>
            <a:ext cx="2211288" cy="2059607"/>
          </a:xfrm>
          <a:prstGeom prst="ellipse">
            <a:avLst/>
          </a:prstGeom>
          <a:solidFill>
            <a:schemeClr val="tx2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fr-FR" sz="3200" dirty="0"/>
              <a:t>BAC</a:t>
            </a:r>
            <a:br>
              <a:rPr lang="fr-FR" sz="4800" dirty="0"/>
            </a:br>
            <a:r>
              <a:rPr lang="fr-FR" sz="4800" b="1" dirty="0"/>
              <a:t>STMG</a:t>
            </a: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4067944" y="277993"/>
            <a:ext cx="5076056" cy="55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b="1" dirty="0">
                <a:solidFill>
                  <a:srgbClr val="C00000"/>
                </a:solidFill>
              </a:rPr>
              <a:t>Poursuites d’études : STMG</a:t>
            </a:r>
          </a:p>
        </p:txBody>
      </p:sp>
      <p:sp>
        <p:nvSpPr>
          <p:cNvPr id="17421" name="AutoShape 85"/>
          <p:cNvSpPr>
            <a:spLocks noChangeArrowheads="1"/>
          </p:cNvSpPr>
          <p:nvPr/>
        </p:nvSpPr>
        <p:spPr bwMode="auto">
          <a:xfrm rot="13639828">
            <a:off x="7978971" y="6592131"/>
            <a:ext cx="123853" cy="112636"/>
          </a:xfrm>
          <a:prstGeom prst="rtTriangle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18</a:t>
            </a:fld>
            <a:endParaRPr lang="fr-BE"/>
          </a:p>
        </p:txBody>
      </p:sp>
      <p:sp>
        <p:nvSpPr>
          <p:cNvPr id="4" name="Rectangle 3"/>
          <p:cNvSpPr/>
          <p:nvPr/>
        </p:nvSpPr>
        <p:spPr>
          <a:xfrm>
            <a:off x="201049" y="1429293"/>
            <a:ext cx="8841233" cy="92333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fr-F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Formations technologiques courtes (BTS et BUT) : </a:t>
            </a:r>
            <a:r>
              <a:rPr lang="fr-FR" altLang="fr-FR" dirty="0">
                <a:solidFill>
                  <a:srgbClr val="3760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BTS compta, MCO, NDRC, </a:t>
            </a:r>
            <a:r>
              <a:rPr lang="fr-FR" altLang="fr-FR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GPME, communication</a:t>
            </a:r>
            <a:r>
              <a:rPr lang="fr-FR" altLang="fr-FR" dirty="0">
                <a:solidFill>
                  <a:srgbClr val="3760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BTS SAM, assurance, banque, transport, animation et gestion touristiques locales, BUT GEA, BUT GACO, BUT techniques de commercialisation…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129859" y="3317139"/>
            <a:ext cx="2304256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fr-FR" altLang="fr-F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Filière comptable </a:t>
            </a:r>
            <a:r>
              <a:rPr lang="fr-FR" altLang="fr-FR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DCG, DSCG…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7461" y="2975331"/>
            <a:ext cx="2381513" cy="1477328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fr-F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Préparations aux grandes écoles </a:t>
            </a:r>
          </a:p>
          <a:p>
            <a:pPr>
              <a:spcBef>
                <a:spcPct val="0"/>
              </a:spcBef>
            </a:pPr>
            <a:r>
              <a:rPr lang="fr-FR" altLang="fr-FR" dirty="0">
                <a:solidFill>
                  <a:srgbClr val="3760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CPGE</a:t>
            </a:r>
            <a:r>
              <a:rPr lang="fr-FR" alt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altLang="fr-FR" dirty="0">
                <a:solidFill>
                  <a:srgbClr val="3760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économique et commerciale, voie technologique (ECT).</a:t>
            </a:r>
          </a:p>
        </p:txBody>
      </p:sp>
      <p:sp>
        <p:nvSpPr>
          <p:cNvPr id="7" name="Rectangle 6"/>
          <p:cNvSpPr/>
          <p:nvPr/>
        </p:nvSpPr>
        <p:spPr>
          <a:xfrm>
            <a:off x="1508999" y="4833050"/>
            <a:ext cx="6813182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fr-FR" altLang="fr-F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Formations universitaires générales (1ère année licence)</a:t>
            </a:r>
            <a:r>
              <a:rPr lang="fr-FR" altLang="fr-FR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altLang="fr-FR" dirty="0">
                <a:solidFill>
                  <a:srgbClr val="37609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administration économique et sociale, droit, communication…</a:t>
            </a:r>
          </a:p>
        </p:txBody>
      </p:sp>
      <p:sp>
        <p:nvSpPr>
          <p:cNvPr id="14" name="AutoShape 83"/>
          <p:cNvSpPr>
            <a:spLocks noChangeArrowheads="1"/>
          </p:cNvSpPr>
          <p:nvPr/>
        </p:nvSpPr>
        <p:spPr bwMode="auto">
          <a:xfrm>
            <a:off x="0" y="0"/>
            <a:ext cx="3855811" cy="1208088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00003A"/>
              </a:gs>
              <a:gs pos="100000">
                <a:srgbClr val="265A9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82945" tIns="41473" rIns="82945" bIns="41473" anchor="ctr"/>
          <a:lstStyle/>
          <a:p>
            <a:pPr defTabSz="407988">
              <a:defRPr/>
            </a:pPr>
            <a:endParaRPr lang="fr-FR" sz="1600" i="0">
              <a:latin typeface="Tahoma" pitchFamily="34" charset="0"/>
              <a:cs typeface="Arial" charset="0"/>
            </a:endParaRPr>
          </a:p>
        </p:txBody>
      </p:sp>
      <p:sp>
        <p:nvSpPr>
          <p:cNvPr id="16" name="Rectangle 76"/>
          <p:cNvSpPr>
            <a:spLocks noChangeArrowheads="1"/>
          </p:cNvSpPr>
          <p:nvPr/>
        </p:nvSpPr>
        <p:spPr bwMode="auto">
          <a:xfrm>
            <a:off x="188425" y="407180"/>
            <a:ext cx="3598450" cy="35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defTabSz="407988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La voie technologique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34342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rrondir un rectangle avec un coin diagonal 14"/>
          <p:cNvSpPr/>
          <p:nvPr/>
        </p:nvSpPr>
        <p:spPr>
          <a:xfrm>
            <a:off x="491042" y="4561698"/>
            <a:ext cx="5915620" cy="2400951"/>
          </a:xfrm>
          <a:prstGeom prst="round2DiagRect">
            <a:avLst/>
          </a:prstGeom>
          <a:solidFill>
            <a:srgbClr val="193B65"/>
          </a:solidFill>
          <a:ln>
            <a:noFill/>
          </a:ln>
          <a:effectLst/>
          <a:scene3d>
            <a:camera prst="perspectiveRelaxed"/>
            <a:lightRig rig="threePt" dir="t"/>
          </a:scene3d>
          <a:sp3d z="-95250">
            <a:bevelT w="1905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>
              <a:defRPr/>
            </a:pPr>
            <a:endParaRPr lang="fr-FR" sz="4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Ellipse 39"/>
          <p:cNvSpPr/>
          <p:nvPr/>
        </p:nvSpPr>
        <p:spPr>
          <a:xfrm>
            <a:off x="3855811" y="4907764"/>
            <a:ext cx="1513783" cy="1639932"/>
          </a:xfrm>
          <a:prstGeom prst="ellipse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8908247" lon="18735286" rev="3336694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>
              <a:defRPr/>
            </a:pPr>
            <a:r>
              <a:rPr lang="fr-FR" sz="2400" dirty="0">
                <a:latin typeface="+mj-lt"/>
              </a:rPr>
              <a:t>Term.</a:t>
            </a:r>
            <a:endParaRPr lang="fr-FR" sz="1400" dirty="0">
              <a:latin typeface="+mj-lt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6311156" y="178285"/>
            <a:ext cx="1861244" cy="1810556"/>
          </a:xfrm>
          <a:prstGeom prst="ellipse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fr-FR" sz="3200" dirty="0"/>
              <a:t>BAC</a:t>
            </a:r>
            <a:br>
              <a:rPr lang="fr-FR" sz="4800" dirty="0"/>
            </a:br>
            <a:r>
              <a:rPr lang="fr-FR" sz="4800" b="1" dirty="0"/>
              <a:t>STL</a:t>
            </a:r>
          </a:p>
        </p:txBody>
      </p:sp>
      <p:sp>
        <p:nvSpPr>
          <p:cNvPr id="10" name="AutoShape 85"/>
          <p:cNvSpPr>
            <a:spLocks noChangeArrowheads="1"/>
          </p:cNvSpPr>
          <p:nvPr/>
        </p:nvSpPr>
        <p:spPr bwMode="auto">
          <a:xfrm rot="-5400000">
            <a:off x="8567738" y="6281738"/>
            <a:ext cx="576262" cy="576262"/>
          </a:xfrm>
          <a:prstGeom prst="rtTriangle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0487" name="Rectangle 2"/>
          <p:cNvSpPr txBox="1">
            <a:spLocks noChangeArrowheads="1"/>
          </p:cNvSpPr>
          <p:nvPr/>
        </p:nvSpPr>
        <p:spPr bwMode="auto">
          <a:xfrm>
            <a:off x="233363" y="1704975"/>
            <a:ext cx="5741987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rgbClr val="C00000"/>
                </a:solidFill>
              </a:rPr>
              <a:t>Les horaires en première et terminale</a:t>
            </a: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6379333" y="2032208"/>
            <a:ext cx="21288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pitchFamily="2" charset="2"/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pitchFamily="2" charset="2"/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pitchFamily="2" charset="2"/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pitchFamily="2" charset="2"/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FR" sz="1200" dirty="0">
                <a:latin typeface="+mj-lt"/>
                <a:cs typeface="Arial" charset="0"/>
              </a:rPr>
              <a:t>L’enseignement commun intègre  :</a:t>
            </a:r>
          </a:p>
          <a:p>
            <a:pPr>
              <a:defRPr/>
            </a:pPr>
            <a:r>
              <a:rPr lang="fr-FR" sz="1200" dirty="0">
                <a:latin typeface="+mj-lt"/>
                <a:cs typeface="Arial" charset="0"/>
              </a:rPr>
              <a:t>l’accompagnement au choix de l’orientation</a:t>
            </a:r>
          </a:p>
        </p:txBody>
      </p:sp>
      <p:sp>
        <p:nvSpPr>
          <p:cNvPr id="17" name="Ellipse 16"/>
          <p:cNvSpPr/>
          <p:nvPr/>
        </p:nvSpPr>
        <p:spPr>
          <a:xfrm>
            <a:off x="1043337" y="4931525"/>
            <a:ext cx="1513783" cy="1639932"/>
          </a:xfrm>
          <a:prstGeom prst="ellipse">
            <a:avLst/>
          </a:prstGeom>
          <a:solidFill>
            <a:schemeClr val="accent1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8908247" lon="18735286" rev="3336694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>
              <a:defRPr/>
            </a:pPr>
            <a:r>
              <a:rPr lang="fr-FR" sz="2400" dirty="0">
                <a:latin typeface="+mj-lt"/>
              </a:rPr>
              <a:t>1ère</a:t>
            </a:r>
            <a:endParaRPr lang="fr-FR" sz="1400" dirty="0">
              <a:latin typeface="+mj-lt"/>
            </a:endParaRPr>
          </a:p>
        </p:txBody>
      </p:sp>
      <p:sp>
        <p:nvSpPr>
          <p:cNvPr id="18" name="Cylindre 17"/>
          <p:cNvSpPr/>
          <p:nvPr/>
        </p:nvSpPr>
        <p:spPr>
          <a:xfrm>
            <a:off x="1330240" y="4221088"/>
            <a:ext cx="1226880" cy="1506642"/>
          </a:xfrm>
          <a:prstGeom prst="can">
            <a:avLst/>
          </a:prstGeom>
          <a:solidFill>
            <a:srgbClr val="26262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000" dirty="0">
                <a:solidFill>
                  <a:schemeClr val="bg1"/>
                </a:solidFill>
                <a:latin typeface="+mj-lt"/>
              </a:rPr>
              <a:t>Enseignements communs</a:t>
            </a:r>
          </a:p>
          <a:p>
            <a:pPr algn="ctr">
              <a:defRPr/>
            </a:pPr>
            <a:r>
              <a:rPr lang="fr-FR" sz="1000" b="1" dirty="0">
                <a:solidFill>
                  <a:schemeClr val="bg1"/>
                </a:solidFill>
                <a:latin typeface="+mj-lt"/>
              </a:rPr>
              <a:t>14h00</a:t>
            </a:r>
            <a:endParaRPr lang="fr-FR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Cylindre 18"/>
          <p:cNvSpPr/>
          <p:nvPr/>
        </p:nvSpPr>
        <p:spPr>
          <a:xfrm>
            <a:off x="1326924" y="3963530"/>
            <a:ext cx="1230195" cy="404381"/>
          </a:xfrm>
          <a:prstGeom prst="can">
            <a:avLst/>
          </a:prstGeom>
          <a:solidFill>
            <a:srgbClr val="333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000" dirty="0">
                <a:latin typeface="+mj-lt"/>
              </a:rPr>
              <a:t>LV1 Tech. </a:t>
            </a:r>
            <a:r>
              <a:rPr lang="fr-FR" sz="1000" b="1" dirty="0">
                <a:latin typeface="+mj-lt"/>
              </a:rPr>
              <a:t>1h</a:t>
            </a:r>
          </a:p>
        </p:txBody>
      </p:sp>
      <p:sp>
        <p:nvSpPr>
          <p:cNvPr id="22" name="Cylindre 21"/>
          <p:cNvSpPr/>
          <p:nvPr/>
        </p:nvSpPr>
        <p:spPr>
          <a:xfrm>
            <a:off x="1296951" y="2353895"/>
            <a:ext cx="1290140" cy="1643824"/>
          </a:xfrm>
          <a:prstGeom prst="can">
            <a:avLst>
              <a:gd name="adj" fmla="val 16837"/>
            </a:avLst>
          </a:prstGeom>
          <a:solidFill>
            <a:srgbClr val="92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latin typeface="+mj-lt"/>
              </a:rPr>
              <a:t>Enseignements de spécialité</a:t>
            </a:r>
          </a:p>
          <a:p>
            <a:pPr algn="ctr">
              <a:defRPr/>
            </a:pPr>
            <a:r>
              <a:rPr lang="fr-FR" sz="1200" b="1" dirty="0">
                <a:latin typeface="+mj-lt"/>
              </a:rPr>
              <a:t>18h00</a:t>
            </a:r>
          </a:p>
        </p:txBody>
      </p:sp>
      <p:sp>
        <p:nvSpPr>
          <p:cNvPr id="30" name="Accolade ouvrante 29"/>
          <p:cNvSpPr>
            <a:spLocks/>
          </p:cNvSpPr>
          <p:nvPr/>
        </p:nvSpPr>
        <p:spPr bwMode="auto">
          <a:xfrm>
            <a:off x="1043336" y="2353895"/>
            <a:ext cx="286903" cy="3299193"/>
          </a:xfrm>
          <a:prstGeom prst="leftBrace">
            <a:avLst>
              <a:gd name="adj1" fmla="val 0"/>
              <a:gd name="adj2" fmla="val 50000"/>
            </a:avLst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31" name="ZoneTexte 30"/>
          <p:cNvSpPr txBox="1">
            <a:spLocks noChangeArrowheads="1"/>
          </p:cNvSpPr>
          <p:nvPr/>
        </p:nvSpPr>
        <p:spPr bwMode="auto">
          <a:xfrm>
            <a:off x="32532" y="3736975"/>
            <a:ext cx="925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pitchFamily="2" charset="2"/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pitchFamily="2" charset="2"/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pitchFamily="2" charset="2"/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pitchFamily="2" charset="2"/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sz="1400" dirty="0">
                <a:latin typeface="+mj-lt"/>
                <a:cs typeface="Arial" charset="0"/>
              </a:rPr>
              <a:t>33 heures</a:t>
            </a:r>
          </a:p>
        </p:txBody>
      </p:sp>
      <p:sp>
        <p:nvSpPr>
          <p:cNvPr id="32" name="Cylindre 31"/>
          <p:cNvSpPr/>
          <p:nvPr/>
        </p:nvSpPr>
        <p:spPr>
          <a:xfrm>
            <a:off x="4142714" y="4387024"/>
            <a:ext cx="1226880" cy="1375150"/>
          </a:xfrm>
          <a:prstGeom prst="can">
            <a:avLst/>
          </a:prstGeom>
          <a:solidFill>
            <a:srgbClr val="26262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solidFill>
                  <a:schemeClr val="bg1"/>
                </a:solidFill>
                <a:latin typeface="+mj-lt"/>
              </a:rPr>
              <a:t>Enseignements communs 13h00</a:t>
            </a:r>
            <a:endParaRPr lang="fr-FR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Cylindre 32"/>
          <p:cNvSpPr/>
          <p:nvPr/>
        </p:nvSpPr>
        <p:spPr>
          <a:xfrm>
            <a:off x="4142714" y="4099174"/>
            <a:ext cx="1226880" cy="437709"/>
          </a:xfrm>
          <a:prstGeom prst="can">
            <a:avLst/>
          </a:prstGeom>
          <a:solidFill>
            <a:srgbClr val="3333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sz="1000" dirty="0">
                <a:latin typeface="+mj-lt"/>
              </a:rPr>
              <a:t>LV1 Tech. </a:t>
            </a:r>
            <a:r>
              <a:rPr lang="fr-FR" sz="1000" b="1" dirty="0">
                <a:latin typeface="+mj-lt"/>
              </a:rPr>
              <a:t>1h</a:t>
            </a:r>
          </a:p>
        </p:txBody>
      </p:sp>
      <p:sp>
        <p:nvSpPr>
          <p:cNvPr id="34" name="Cylindre 33"/>
          <p:cNvSpPr/>
          <p:nvPr/>
        </p:nvSpPr>
        <p:spPr>
          <a:xfrm>
            <a:off x="4142714" y="2754292"/>
            <a:ext cx="1237117" cy="1411428"/>
          </a:xfrm>
          <a:prstGeom prst="can">
            <a:avLst>
              <a:gd name="adj" fmla="val 16837"/>
            </a:avLst>
          </a:prstGeom>
          <a:solidFill>
            <a:srgbClr val="92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200" dirty="0">
                <a:latin typeface="+mj-lt"/>
              </a:rPr>
              <a:t>Enseignements de spécialité</a:t>
            </a:r>
          </a:p>
          <a:p>
            <a:pPr algn="ctr">
              <a:defRPr/>
            </a:pPr>
            <a:r>
              <a:rPr lang="fr-FR" sz="1200" b="1" dirty="0">
                <a:latin typeface="+mj-lt"/>
              </a:rPr>
              <a:t>18h00</a:t>
            </a:r>
          </a:p>
        </p:txBody>
      </p:sp>
      <p:sp>
        <p:nvSpPr>
          <p:cNvPr id="38" name="Accolade ouvrante 37"/>
          <p:cNvSpPr>
            <a:spLocks/>
          </p:cNvSpPr>
          <p:nvPr/>
        </p:nvSpPr>
        <p:spPr bwMode="auto">
          <a:xfrm>
            <a:off x="3681413" y="2743200"/>
            <a:ext cx="450850" cy="2909888"/>
          </a:xfrm>
          <a:prstGeom prst="leftBrace">
            <a:avLst>
              <a:gd name="adj1" fmla="val 8367"/>
              <a:gd name="adj2" fmla="val 50000"/>
            </a:avLst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39" name="ZoneTexte 38"/>
          <p:cNvSpPr txBox="1">
            <a:spLocks noChangeArrowheads="1"/>
          </p:cNvSpPr>
          <p:nvPr/>
        </p:nvSpPr>
        <p:spPr bwMode="auto">
          <a:xfrm>
            <a:off x="2813050" y="4044950"/>
            <a:ext cx="9255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pitchFamily="2" charset="2"/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pitchFamily="2" charset="2"/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pitchFamily="2" charset="2"/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pitchFamily="2" charset="2"/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sz="1400" dirty="0">
                <a:latin typeface="+mj-lt"/>
                <a:cs typeface="Arial" charset="0"/>
              </a:rPr>
              <a:t>32 heures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457931" y="3102417"/>
            <a:ext cx="2101509" cy="14773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  <a:r>
              <a:rPr lang="fr-FR" sz="1200" b="1" dirty="0"/>
              <a:t>1ere STL SPCL</a:t>
            </a:r>
          </a:p>
          <a:p>
            <a:r>
              <a:rPr lang="fr-FR" sz="1200" b="1" dirty="0"/>
              <a:t> Enseignements de spécialité</a:t>
            </a:r>
            <a:r>
              <a:rPr lang="fr-FR" sz="1200" dirty="0"/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dirty="0"/>
              <a:t>Physique –chimie et mathématiques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dirty="0"/>
              <a:t>Biologie. Biochimie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dirty="0"/>
              <a:t>Science physiques et chimiques de laboratoire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6489789" y="4744998"/>
            <a:ext cx="2101509" cy="129266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  <a:r>
              <a:rPr lang="fr-FR" sz="1200" b="1" dirty="0"/>
              <a:t>Terminale  STL SPCL</a:t>
            </a:r>
          </a:p>
          <a:p>
            <a:r>
              <a:rPr lang="fr-FR" sz="1200" b="1" dirty="0"/>
              <a:t> Enseignements de spécialité</a:t>
            </a:r>
            <a:r>
              <a:rPr lang="fr-FR" sz="1200" dirty="0"/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dirty="0"/>
              <a:t>Physique –chimie et mathématiques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200" dirty="0"/>
              <a:t>Science physiques et chimiques de laboratoire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19</a:t>
            </a:fld>
            <a:endParaRPr lang="fr-BE"/>
          </a:p>
        </p:txBody>
      </p:sp>
      <p:sp>
        <p:nvSpPr>
          <p:cNvPr id="27" name="AutoShape 83"/>
          <p:cNvSpPr>
            <a:spLocks noChangeArrowheads="1"/>
          </p:cNvSpPr>
          <p:nvPr/>
        </p:nvSpPr>
        <p:spPr bwMode="auto">
          <a:xfrm>
            <a:off x="0" y="0"/>
            <a:ext cx="3855811" cy="1208088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00003A"/>
              </a:gs>
              <a:gs pos="100000">
                <a:srgbClr val="265A9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82945" tIns="41473" rIns="82945" bIns="41473" anchor="ctr"/>
          <a:lstStyle/>
          <a:p>
            <a:pPr defTabSz="407988">
              <a:defRPr/>
            </a:pPr>
            <a:endParaRPr lang="fr-FR" sz="1600" i="0">
              <a:latin typeface="Tahoma" pitchFamily="34" charset="0"/>
              <a:cs typeface="Arial" charset="0"/>
            </a:endParaRPr>
          </a:p>
        </p:txBody>
      </p:sp>
      <p:sp>
        <p:nvSpPr>
          <p:cNvPr id="28" name="Rectangle 76"/>
          <p:cNvSpPr>
            <a:spLocks noChangeArrowheads="1"/>
          </p:cNvSpPr>
          <p:nvPr/>
        </p:nvSpPr>
        <p:spPr bwMode="auto">
          <a:xfrm>
            <a:off x="188425" y="407180"/>
            <a:ext cx="3598450" cy="35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defTabSz="407988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La voie technologique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1326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30" grpId="0" animBg="1"/>
      <p:bldP spid="31" grpId="0"/>
      <p:bldP spid="38" grpId="0" animBg="1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83"/>
          <p:cNvSpPr>
            <a:spLocks noChangeArrowheads="1"/>
          </p:cNvSpPr>
          <p:nvPr/>
        </p:nvSpPr>
        <p:spPr bwMode="auto">
          <a:xfrm>
            <a:off x="0" y="0"/>
            <a:ext cx="3851920" cy="1412776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00003A"/>
              </a:gs>
              <a:gs pos="100000">
                <a:srgbClr val="265A9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82945" tIns="41473" rIns="82945" bIns="41473" anchor="ctr"/>
          <a:lstStyle/>
          <a:p>
            <a:pPr defTabSz="407988">
              <a:defRPr/>
            </a:pPr>
            <a:endParaRPr lang="fr-FR" sz="1600" i="0">
              <a:latin typeface="Tahoma" pitchFamily="34" charset="0"/>
              <a:cs typeface="Arial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97978" y="1571548"/>
            <a:ext cx="9046021" cy="4320480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fr-FR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Choisir son orientation : </a:t>
            </a:r>
          </a:p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Lycée général ou Lycée technologique</a:t>
            </a:r>
          </a:p>
          <a:p>
            <a:pPr marL="0" indent="0">
              <a:buNone/>
            </a:pPr>
            <a:endParaRPr lang="fr-FR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Procédure d’orientation.</a:t>
            </a:r>
            <a:endParaRPr lang="fr-FR" b="1" dirty="0">
              <a:solidFill>
                <a:srgbClr val="FF0000"/>
              </a:solidFill>
            </a:endParaRPr>
          </a:p>
          <a:p>
            <a:pPr marL="457200" indent="-457200">
              <a:buAutoNum type="arabicParenR"/>
            </a:pPr>
            <a:endParaRPr lang="fr-FR" dirty="0"/>
          </a:p>
          <a:p>
            <a:pPr marL="457200" indent="-457200">
              <a:buAutoNum type="arabicParenR"/>
            </a:pPr>
            <a:endParaRPr lang="fr-FR" dirty="0"/>
          </a:p>
          <a:p>
            <a:pPr marL="457200" indent="-457200">
              <a:buAutoNum type="arabicParenR"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0"/>
            <a:ext cx="3960440" cy="1268761"/>
          </a:xfrm>
        </p:spPr>
        <p:txBody>
          <a:bodyPr>
            <a:no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 de la présentation</a:t>
            </a:r>
            <a:r>
              <a:rPr lang="fr-FR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052" y="17456"/>
            <a:ext cx="288594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/>
          </a:p>
        </p:txBody>
      </p:sp>
      <p:sp>
        <p:nvSpPr>
          <p:cNvPr id="7" name="AutoShape 85"/>
          <p:cNvSpPr>
            <a:spLocks noChangeArrowheads="1"/>
          </p:cNvSpPr>
          <p:nvPr/>
        </p:nvSpPr>
        <p:spPr bwMode="auto">
          <a:xfrm rot="-5400000">
            <a:off x="8567738" y="6281738"/>
            <a:ext cx="576262" cy="576262"/>
          </a:xfrm>
          <a:prstGeom prst="rtTriangle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</p:spTree>
    <p:extLst>
      <p:ext uri="{BB962C8B-B14F-4D97-AF65-F5344CB8AC3E}">
        <p14:creationId xmlns:p14="http://schemas.microsoft.com/office/powerpoint/2010/main" val="278418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èche à quatre pointes 2"/>
          <p:cNvSpPr/>
          <p:nvPr/>
        </p:nvSpPr>
        <p:spPr>
          <a:xfrm>
            <a:off x="2987824" y="2449946"/>
            <a:ext cx="2880320" cy="2165976"/>
          </a:xfrm>
          <a:prstGeom prst="quadArrow">
            <a:avLst>
              <a:gd name="adj1" fmla="val 4944"/>
              <a:gd name="adj2" fmla="val 8178"/>
              <a:gd name="adj3" fmla="val 9256"/>
            </a:avLst>
          </a:prstGeom>
          <a:solidFill>
            <a:schemeClr val="accent1">
              <a:lumMod val="75000"/>
              <a:alpha val="40000"/>
            </a:schemeClr>
          </a:solidFill>
          <a:ln>
            <a:solidFill>
              <a:schemeClr val="bg1">
                <a:lumMod val="65000"/>
                <a:alpha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4067944" y="277993"/>
            <a:ext cx="5076056" cy="55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b="1" dirty="0">
                <a:solidFill>
                  <a:srgbClr val="C00000"/>
                </a:solidFill>
              </a:rPr>
              <a:t>Poursuites d’études : STL</a:t>
            </a:r>
          </a:p>
        </p:txBody>
      </p:sp>
      <p:sp>
        <p:nvSpPr>
          <p:cNvPr id="17421" name="AutoShape 85"/>
          <p:cNvSpPr>
            <a:spLocks noChangeArrowheads="1"/>
          </p:cNvSpPr>
          <p:nvPr/>
        </p:nvSpPr>
        <p:spPr bwMode="auto">
          <a:xfrm rot="13639828">
            <a:off x="7978971" y="6592131"/>
            <a:ext cx="123853" cy="112636"/>
          </a:xfrm>
          <a:prstGeom prst="rtTriangle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20</a:t>
            </a:fld>
            <a:endParaRPr lang="fr-BE" dirty="0"/>
          </a:p>
        </p:txBody>
      </p:sp>
      <p:sp>
        <p:nvSpPr>
          <p:cNvPr id="4" name="Rectangle 3"/>
          <p:cNvSpPr/>
          <p:nvPr/>
        </p:nvSpPr>
        <p:spPr>
          <a:xfrm>
            <a:off x="195263" y="1353542"/>
            <a:ext cx="8841233" cy="92333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defRPr/>
            </a:pPr>
            <a:r>
              <a:rPr lang="fr-FR" altLang="fr-F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Brevet technicien Supérieur :</a:t>
            </a:r>
            <a:br>
              <a:rPr lang="fr-F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BTS Métiers de la chimie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BTS métiers de la mesure, BTS métiers de l’eau, BTS CIRA (contrôle industriel et régulation automatique)</a:t>
            </a:r>
          </a:p>
        </p:txBody>
      </p:sp>
      <p:sp>
        <p:nvSpPr>
          <p:cNvPr id="5" name="Rectangle 4"/>
          <p:cNvSpPr/>
          <p:nvPr/>
        </p:nvSpPr>
        <p:spPr>
          <a:xfrm>
            <a:off x="6071010" y="2476287"/>
            <a:ext cx="2965486" cy="2031325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defRPr/>
            </a:pPr>
            <a:r>
              <a:rPr lang="fr-FR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Bachelors</a:t>
            </a:r>
            <a:r>
              <a:rPr lang="fr-F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universitaire de technologie :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Chimie, BUT mesures physiques, BUT Génie chimique et génie des procédés, BUT Sciences et génie des matériaux, IFSI.</a:t>
            </a:r>
          </a:p>
        </p:txBody>
      </p:sp>
      <p:sp>
        <p:nvSpPr>
          <p:cNvPr id="6" name="Rectangle 5"/>
          <p:cNvSpPr/>
          <p:nvPr/>
        </p:nvSpPr>
        <p:spPr>
          <a:xfrm>
            <a:off x="195263" y="2420888"/>
            <a:ext cx="2739777" cy="2142125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defRPr/>
            </a:pPr>
            <a:r>
              <a:rPr lang="fr-FR" altLang="fr-F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BTS Agricole: </a:t>
            </a:r>
          </a:p>
          <a:p>
            <a:pPr lvl="0">
              <a:spcBef>
                <a:spcPct val="20000"/>
              </a:spcBef>
              <a:buClr>
                <a:schemeClr val="accent3"/>
              </a:buClr>
              <a:defRPr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BTSA analyses agricoles biologiques et biotechnologiques </a:t>
            </a:r>
          </a:p>
          <a:p>
            <a:pPr lvl="0">
              <a:spcBef>
                <a:spcPct val="20000"/>
              </a:spcBef>
              <a:buClr>
                <a:schemeClr val="accent3"/>
              </a:buClr>
              <a:defRPr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BTSA Sciences et technologies des aliments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195263" y="4694047"/>
            <a:ext cx="8841233" cy="1643527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defRPr/>
            </a:pPr>
            <a:r>
              <a:rPr lang="fr-F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Formations technologiques longues </a:t>
            </a:r>
          </a:p>
          <a:p>
            <a:pPr lvl="0">
              <a:spcBef>
                <a:spcPct val="20000"/>
              </a:spcBef>
              <a:buClr>
                <a:schemeClr val="accent3"/>
              </a:buClr>
              <a:defRPr/>
            </a:pPr>
            <a:r>
              <a:rPr lang="fr-F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CPGE: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TPC technologie, physique, chimie</a:t>
            </a:r>
            <a:r>
              <a:rPr lang="fr-F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CITI de Rennes</a:t>
            </a:r>
          </a:p>
          <a:p>
            <a:pPr lvl="0">
              <a:spcBef>
                <a:spcPct val="20000"/>
              </a:spcBef>
              <a:buClr>
                <a:schemeClr val="accent3"/>
              </a:buClr>
              <a:defRPr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TSI technologie sciences  industrielles </a:t>
            </a:r>
          </a:p>
          <a:p>
            <a:pPr lvl="0">
              <a:spcBef>
                <a:spcPct val="20000"/>
              </a:spcBef>
              <a:buClr>
                <a:schemeClr val="accent3"/>
              </a:buClr>
              <a:defRPr/>
            </a:pPr>
            <a:r>
              <a:rPr lang="fr-F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Ecoles d’ingénieur : </a:t>
            </a: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ESCOM Compiègne, ESEO INSA (instituts des sciences appliquées), ESITC (écoles supérieures d’ingénieurs des travaux de la construction)…</a:t>
            </a:r>
            <a:endParaRPr lang="fr-FR" altLang="fr-FR" dirty="0">
              <a:solidFill>
                <a:srgbClr val="37609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3322340" y="2497133"/>
            <a:ext cx="2211288" cy="1853034"/>
          </a:xfrm>
          <a:prstGeom prst="ellipse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fr-FR" sz="3200" dirty="0"/>
              <a:t>BAC</a:t>
            </a:r>
            <a:br>
              <a:rPr lang="fr-FR" sz="4800" dirty="0"/>
            </a:br>
            <a:r>
              <a:rPr lang="fr-FR" sz="4800" b="1" dirty="0"/>
              <a:t>STL</a:t>
            </a:r>
          </a:p>
        </p:txBody>
      </p:sp>
      <p:sp>
        <p:nvSpPr>
          <p:cNvPr id="15" name="AutoShape 83"/>
          <p:cNvSpPr>
            <a:spLocks noChangeArrowheads="1"/>
          </p:cNvSpPr>
          <p:nvPr/>
        </p:nvSpPr>
        <p:spPr bwMode="auto">
          <a:xfrm>
            <a:off x="0" y="0"/>
            <a:ext cx="3855811" cy="1208088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rgbClr val="00003A"/>
              </a:gs>
              <a:gs pos="100000">
                <a:srgbClr val="265A9A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82945" tIns="41473" rIns="82945" bIns="41473" anchor="ctr"/>
          <a:lstStyle/>
          <a:p>
            <a:pPr defTabSz="407988">
              <a:defRPr/>
            </a:pPr>
            <a:endParaRPr lang="fr-FR" sz="1600" i="0">
              <a:latin typeface="Tahoma" pitchFamily="34" charset="0"/>
              <a:cs typeface="Arial" charset="0"/>
            </a:endParaRPr>
          </a:p>
        </p:txBody>
      </p:sp>
      <p:sp>
        <p:nvSpPr>
          <p:cNvPr id="16" name="Rectangle 76"/>
          <p:cNvSpPr>
            <a:spLocks noChangeArrowheads="1"/>
          </p:cNvSpPr>
          <p:nvPr/>
        </p:nvSpPr>
        <p:spPr bwMode="auto">
          <a:xfrm>
            <a:off x="188425" y="407180"/>
            <a:ext cx="3598450" cy="35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defTabSz="407988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defRPr/>
            </a:pP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rPr>
              <a:t>La voie technologique</a:t>
            </a:r>
            <a:endParaRPr lang="fr-FR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92210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2"/>
          <p:cNvGrpSpPr>
            <a:grpSpLocks/>
          </p:cNvGrpSpPr>
          <p:nvPr/>
        </p:nvGrpSpPr>
        <p:grpSpPr bwMode="auto">
          <a:xfrm>
            <a:off x="5742" y="-21432"/>
            <a:ext cx="4067374" cy="838756"/>
            <a:chOff x="0" y="0"/>
            <a:chExt cx="3996399" cy="1208088"/>
          </a:xfrm>
        </p:grpSpPr>
        <p:sp>
          <p:nvSpPr>
            <p:cNvPr id="6" name="AutoShape 83"/>
            <p:cNvSpPr>
              <a:spLocks noChangeArrowheads="1"/>
            </p:cNvSpPr>
            <p:nvPr/>
          </p:nvSpPr>
          <p:spPr bwMode="auto">
            <a:xfrm>
              <a:off x="0" y="0"/>
              <a:ext cx="3996399" cy="1208088"/>
            </a:xfrm>
            <a:prstGeom prst="foldedCorner">
              <a:avLst>
                <a:gd name="adj" fmla="val 12500"/>
              </a:avLst>
            </a:prstGeom>
            <a:gradFill rotWithShape="1">
              <a:gsLst>
                <a:gs pos="0">
                  <a:srgbClr val="00003A"/>
                </a:gs>
                <a:gs pos="100000">
                  <a:srgbClr val="265A9A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82945" tIns="41473" rIns="82945" bIns="41473" anchor="ctr"/>
            <a:lstStyle/>
            <a:p>
              <a:pPr defTabSz="407988">
                <a:defRPr/>
              </a:pPr>
              <a:endParaRPr lang="fr-FR" sz="1600" i="0">
                <a:latin typeface="Tahoma" pitchFamily="34" charset="0"/>
                <a:cs typeface="Arial" charset="0"/>
              </a:endParaRPr>
            </a:p>
          </p:txBody>
        </p:sp>
        <p:sp>
          <p:nvSpPr>
            <p:cNvPr id="7" name="Rectangle 76"/>
            <p:cNvSpPr>
              <a:spLocks noChangeArrowheads="1"/>
            </p:cNvSpPr>
            <p:nvPr/>
          </p:nvSpPr>
          <p:spPr bwMode="auto">
            <a:xfrm>
              <a:off x="195295" y="370631"/>
              <a:ext cx="3729654" cy="423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407988" hangingPunct="0">
                <a:lnSpc>
                  <a:spcPct val="95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endParaRPr lang="fr-FR" sz="29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1691"/>
            <a:ext cx="3056763" cy="700692"/>
          </a:xfrm>
        </p:spPr>
        <p:txBody>
          <a:bodyPr>
            <a:normAutofit fontScale="90000"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La procédure d’orientation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806995"/>
            <a:ext cx="8939495" cy="5554712"/>
          </a:xfrm>
        </p:spPr>
        <p:txBody>
          <a:bodyPr>
            <a:noAutofit/>
          </a:bodyPr>
          <a:lstStyle/>
          <a:p>
            <a:pPr marL="179388" lvl="2" indent="-179388" algn="just" fontAlgn="base">
              <a:lnSpc>
                <a:spcPct val="17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Début janvier 2026 </a:t>
            </a:r>
            <a:r>
              <a:rPr lang="fr-FR" altLang="fr-F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fr-FR" alt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fiche de dialogue va être donnée à votre enfant par le professeur principal. Vous y </a:t>
            </a:r>
            <a:r>
              <a:rPr lang="fr-FR" altLang="fr-F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indiquerez si vous souhaitez la voie générale et/ou la voie technologique</a:t>
            </a:r>
            <a:r>
              <a:rPr lang="fr-FR" alt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Si vous choisissez </a:t>
            </a:r>
            <a:r>
              <a:rPr lang="fr-FR" altLang="fr-F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voie générale</a:t>
            </a:r>
            <a:r>
              <a:rPr lang="fr-FR" alt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vous y indiquerez </a:t>
            </a:r>
          </a:p>
          <a:p>
            <a:pPr marL="627063" lvl="2" indent="0" algn="just" fontAlgn="base">
              <a:lnSpc>
                <a:spcPct val="170000"/>
              </a:lnSpc>
              <a:spcAft>
                <a:spcPct val="0"/>
              </a:spcAft>
              <a:buNone/>
            </a:pPr>
            <a:r>
              <a:rPr lang="fr-FR" altLang="fr-F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Soit 3 enseignements de spécialité s’ils sont proposés par l’IND</a:t>
            </a:r>
          </a:p>
          <a:p>
            <a:pPr marL="627063" lvl="2" indent="0" algn="just" fontAlgn="base">
              <a:lnSpc>
                <a:spcPct val="170000"/>
              </a:lnSpc>
              <a:spcAft>
                <a:spcPct val="0"/>
              </a:spcAft>
              <a:buNone/>
            </a:pPr>
            <a:r>
              <a:rPr lang="fr-FR" altLang="fr-F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Soit 4 enseignements de spécialité si l’un d’entre eux n’est pas proposé par l’IND.</a:t>
            </a:r>
          </a:p>
          <a:p>
            <a:pPr marL="179388" lvl="2" indent="-179388" algn="just" fontAlgn="base">
              <a:lnSpc>
                <a:spcPct val="17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février 2026 </a:t>
            </a:r>
            <a:r>
              <a:rPr lang="fr-FR" altLang="fr-FR" sz="1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fr-FR" alt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professeurs principaux récupèrent la fiche de dialogue complétée avec les intentions d’orientation de votre enfant, </a:t>
            </a:r>
            <a:r>
              <a:rPr lang="fr-FR" altLang="fr-F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délai de rigueur</a:t>
            </a:r>
            <a:r>
              <a:rPr lang="fr-FR" alt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marL="179388" lvl="2" indent="-179388" algn="just" fontAlgn="base">
              <a:lnSpc>
                <a:spcPct val="17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Début mars 2026 </a:t>
            </a:r>
            <a:r>
              <a:rPr lang="fr-FR" altLang="fr-FR" sz="1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fr-FR" altLang="fr-F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le conseil de classe du 2</a:t>
            </a:r>
            <a:r>
              <a:rPr lang="fr-FR" altLang="fr-FR" sz="14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ème</a:t>
            </a:r>
            <a:r>
              <a:rPr lang="fr-FR" altLang="fr-F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trimestre  </a:t>
            </a:r>
            <a:r>
              <a:rPr lang="fr-FR" alt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émettra un avis concernant le vœu de l’élève (voie technologique ou générale). Si l’élève a choisi la voie générale, le conseil de classe se prononcera sur les choix des enseignements de spécialité.  A l’issue du conseil de classe, la fiche de dialogue sera rendue à votre enfant par le professeur principal pour que vous puissiez viser les avis provisoires. Un dialogue avec le Professeur principal peut être engagé si besoin. </a:t>
            </a:r>
          </a:p>
          <a:p>
            <a:pPr marL="179388" lvl="2" indent="-179388" algn="just" fontAlgn="base">
              <a:lnSpc>
                <a:spcPct val="17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 mars 2026 </a:t>
            </a:r>
            <a:r>
              <a:rPr lang="fr-FR" altLang="fr-FR" sz="1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fr-FR" alt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fiche de dialogue visée et signée doit être rendue par votre enfant au professeur principal. </a:t>
            </a:r>
          </a:p>
          <a:p>
            <a:endParaRPr lang="fr-F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21</a:t>
            </a:fld>
            <a:endParaRPr lang="fr-BE" dirty="0"/>
          </a:p>
        </p:txBody>
      </p:sp>
      <p:sp>
        <p:nvSpPr>
          <p:cNvPr id="8" name="AutoShape 85"/>
          <p:cNvSpPr>
            <a:spLocks noChangeArrowheads="1"/>
          </p:cNvSpPr>
          <p:nvPr/>
        </p:nvSpPr>
        <p:spPr bwMode="auto">
          <a:xfrm rot="-5400000">
            <a:off x="8567738" y="6281738"/>
            <a:ext cx="576262" cy="576262"/>
          </a:xfrm>
          <a:prstGeom prst="rtTriangle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073116" y="198964"/>
            <a:ext cx="5076056" cy="55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b="1" dirty="0">
                <a:solidFill>
                  <a:srgbClr val="C00000"/>
                </a:solidFill>
              </a:rPr>
              <a:t>2</a:t>
            </a:r>
            <a:r>
              <a:rPr lang="fr-FR" altLang="fr-FR" b="1" baseline="30000" dirty="0">
                <a:solidFill>
                  <a:srgbClr val="C00000"/>
                </a:solidFill>
              </a:rPr>
              <a:t>ème</a:t>
            </a:r>
            <a:r>
              <a:rPr lang="fr-FR" altLang="fr-FR" b="1" dirty="0">
                <a:solidFill>
                  <a:srgbClr val="C00000"/>
                </a:solidFill>
              </a:rPr>
              <a:t> trimestre : page 1 et 2</a:t>
            </a:r>
          </a:p>
        </p:txBody>
      </p:sp>
    </p:spTree>
    <p:extLst>
      <p:ext uri="{BB962C8B-B14F-4D97-AF65-F5344CB8AC3E}">
        <p14:creationId xmlns:p14="http://schemas.microsoft.com/office/powerpoint/2010/main" val="308147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2"/>
          <p:cNvGrpSpPr>
            <a:grpSpLocks/>
          </p:cNvGrpSpPr>
          <p:nvPr/>
        </p:nvGrpSpPr>
        <p:grpSpPr bwMode="auto">
          <a:xfrm>
            <a:off x="5742" y="-21432"/>
            <a:ext cx="4067374" cy="838756"/>
            <a:chOff x="0" y="0"/>
            <a:chExt cx="3996399" cy="1208088"/>
          </a:xfrm>
        </p:grpSpPr>
        <p:sp>
          <p:nvSpPr>
            <p:cNvPr id="6" name="AutoShape 83"/>
            <p:cNvSpPr>
              <a:spLocks noChangeArrowheads="1"/>
            </p:cNvSpPr>
            <p:nvPr/>
          </p:nvSpPr>
          <p:spPr bwMode="auto">
            <a:xfrm>
              <a:off x="0" y="0"/>
              <a:ext cx="3996399" cy="1208088"/>
            </a:xfrm>
            <a:prstGeom prst="foldedCorner">
              <a:avLst>
                <a:gd name="adj" fmla="val 12500"/>
              </a:avLst>
            </a:prstGeom>
            <a:gradFill rotWithShape="1">
              <a:gsLst>
                <a:gs pos="0">
                  <a:srgbClr val="00003A"/>
                </a:gs>
                <a:gs pos="100000">
                  <a:srgbClr val="265A9A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82945" tIns="41473" rIns="82945" bIns="41473" anchor="ctr"/>
            <a:lstStyle/>
            <a:p>
              <a:pPr defTabSz="407988">
                <a:defRPr/>
              </a:pPr>
              <a:endParaRPr lang="fr-FR" sz="1600" i="0">
                <a:latin typeface="Tahoma" pitchFamily="34" charset="0"/>
                <a:cs typeface="Arial" charset="0"/>
              </a:endParaRPr>
            </a:p>
          </p:txBody>
        </p:sp>
        <p:sp>
          <p:nvSpPr>
            <p:cNvPr id="7" name="Rectangle 76"/>
            <p:cNvSpPr>
              <a:spLocks noChangeArrowheads="1"/>
            </p:cNvSpPr>
            <p:nvPr/>
          </p:nvSpPr>
          <p:spPr bwMode="auto">
            <a:xfrm>
              <a:off x="195295" y="370631"/>
              <a:ext cx="3729654" cy="423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407988" hangingPunct="0">
                <a:lnSpc>
                  <a:spcPct val="95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endParaRPr lang="fr-FR" sz="29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1691"/>
            <a:ext cx="3056763" cy="700692"/>
          </a:xfrm>
        </p:spPr>
        <p:txBody>
          <a:bodyPr>
            <a:normAutofit fontScale="90000"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La procédure d’orientation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764332"/>
            <a:ext cx="9036496" cy="4968924"/>
          </a:xfrm>
        </p:spPr>
        <p:txBody>
          <a:bodyPr>
            <a:noAutofit/>
          </a:bodyPr>
          <a:lstStyle/>
          <a:p>
            <a:pPr marL="179388" lvl="2" indent="-179388" algn="just" fontAlgn="base">
              <a:lnSpc>
                <a:spcPct val="17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 2026 </a:t>
            </a:r>
            <a:r>
              <a:rPr lang="fr-FR" altLang="fr-F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fr-FR" alt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la famille rend au professeur principal la fiche de dialogue avec le </a:t>
            </a:r>
            <a:r>
              <a:rPr lang="fr-FR" altLang="fr-FR" sz="1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choix définitif </a:t>
            </a:r>
            <a:r>
              <a:rPr lang="fr-FR" alt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l’orientation voulue. </a:t>
            </a:r>
          </a:p>
          <a:p>
            <a:pPr marL="179388" lvl="2" indent="-179388" algn="just" fontAlgn="base">
              <a:lnSpc>
                <a:spcPct val="17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partir du 22 mai 2026 </a:t>
            </a:r>
            <a:r>
              <a:rPr lang="fr-FR" altLang="fr-F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le conseil de classe du 3</a:t>
            </a:r>
            <a:r>
              <a:rPr lang="fr-FR" altLang="fr-FR" sz="14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ème</a:t>
            </a:r>
            <a:r>
              <a:rPr lang="fr-FR" altLang="fr-F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trimestre émet un </a:t>
            </a:r>
            <a:r>
              <a:rPr lang="fr-FR" altLang="fr-FR" sz="1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avis définitif </a:t>
            </a:r>
            <a:r>
              <a:rPr lang="fr-FR" altLang="fr-F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sur le choix de la filière (voie technologique ou générale) </a:t>
            </a:r>
            <a:r>
              <a:rPr lang="fr-FR" alt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 si c’est la voie générale sur les enseignements de spécialité. </a:t>
            </a:r>
            <a:r>
              <a:rPr lang="fr-FR" altLang="fr-FR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fiche de dialogue devra être rendue aux professeurs principaux dans </a:t>
            </a:r>
            <a:r>
              <a:rPr lang="fr-FR" altLang="fr-FR" sz="1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délai de 48 heures après la tenue du conseil de classe. </a:t>
            </a:r>
          </a:p>
          <a:p>
            <a:pPr marL="179388" lvl="2" indent="-179388" algn="just" fontAlgn="base">
              <a:lnSpc>
                <a:spcPct val="17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recours en </a:t>
            </a:r>
            <a:r>
              <a:rPr lang="fr-FR" altLang="fr-F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commission d’appel </a:t>
            </a:r>
            <a:r>
              <a:rPr lang="fr-FR" alt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 possible si il y a </a:t>
            </a:r>
            <a:r>
              <a:rPr lang="fr-FR" altLang="fr-F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désaccord entre la décision du conseil de classe et le vœu des parents/élève sur le choix de la filière (et non sur le choix des enseignements de spécialité).</a:t>
            </a:r>
            <a:r>
              <a:rPr lang="fr-FR" alt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 redoublement pourrait être envisagé si l’élève rencontre des difficultés scolaires significatives. </a:t>
            </a:r>
          </a:p>
          <a:p>
            <a:pPr marL="179388" lvl="2" indent="-179388" algn="just" fontAlgn="base">
              <a:lnSpc>
                <a:spcPct val="170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fr-FR" altLang="fr-FR" sz="1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Juin 2027 : </a:t>
            </a:r>
            <a:r>
              <a:rPr lang="fr-FR" altLang="fr-F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la fin de l’année de Première</a:t>
            </a:r>
            <a:r>
              <a:rPr lang="fr-FR" alt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pour la filière générale, </a:t>
            </a:r>
            <a:r>
              <a:rPr lang="fr-FR" altLang="fr-F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élèves choisissent, parmi leurs trois enseignements de spécialité, les deux enseignements de spécialité qu’ils poursuivront en classe de Terminale. </a:t>
            </a:r>
            <a:r>
              <a:rPr lang="fr-FR" altLang="fr-F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en sera de même pour la série STMG.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22</a:t>
            </a:fld>
            <a:endParaRPr lang="fr-BE" dirty="0"/>
          </a:p>
        </p:txBody>
      </p:sp>
      <p:sp>
        <p:nvSpPr>
          <p:cNvPr id="8" name="AutoShape 85"/>
          <p:cNvSpPr>
            <a:spLocks noChangeArrowheads="1"/>
          </p:cNvSpPr>
          <p:nvPr/>
        </p:nvSpPr>
        <p:spPr bwMode="auto">
          <a:xfrm rot="-5400000">
            <a:off x="8567738" y="6281738"/>
            <a:ext cx="576262" cy="576262"/>
          </a:xfrm>
          <a:prstGeom prst="rtTriangle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073116" y="198964"/>
            <a:ext cx="5076056" cy="55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b="1" dirty="0">
                <a:solidFill>
                  <a:srgbClr val="C00000"/>
                </a:solidFill>
              </a:rPr>
              <a:t>3</a:t>
            </a:r>
            <a:r>
              <a:rPr lang="fr-FR" altLang="fr-FR" b="1" baseline="30000" dirty="0">
                <a:solidFill>
                  <a:srgbClr val="C00000"/>
                </a:solidFill>
              </a:rPr>
              <a:t>ème</a:t>
            </a:r>
            <a:r>
              <a:rPr lang="fr-FR" altLang="fr-FR" b="1" dirty="0">
                <a:solidFill>
                  <a:srgbClr val="C00000"/>
                </a:solidFill>
              </a:rPr>
              <a:t> trimestre : page 3 et 4</a:t>
            </a:r>
          </a:p>
        </p:txBody>
      </p:sp>
    </p:spTree>
    <p:extLst>
      <p:ext uri="{BB962C8B-B14F-4D97-AF65-F5344CB8AC3E}">
        <p14:creationId xmlns:p14="http://schemas.microsoft.com/office/powerpoint/2010/main" val="291813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800" b="1" u="sng" dirty="0"/>
              <a:t>Immersion souhaitable en STL/STMG :</a:t>
            </a:r>
          </a:p>
          <a:p>
            <a:pPr marL="0" indent="0">
              <a:buNone/>
            </a:pPr>
            <a:r>
              <a:rPr lang="fr-FR" sz="2800" dirty="0"/>
              <a:t>	Voir M.BOILAIT en 216</a:t>
            </a:r>
          </a:p>
          <a:p>
            <a:pPr marL="0" indent="0">
              <a:buNone/>
            </a:pPr>
            <a:r>
              <a:rPr lang="fr-FR" sz="2800" dirty="0"/>
              <a:t>	Demi journées : fin janvier à fin mai</a:t>
            </a:r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r>
              <a:rPr lang="fr-FR" sz="2800" b="1" u="sng" dirty="0"/>
              <a:t>Adresses de sites pour vous aider à l’orientation :</a:t>
            </a:r>
          </a:p>
          <a:p>
            <a:r>
              <a:rPr lang="fr-FR" dirty="0">
                <a:hlinkClick r:id="rId2"/>
              </a:rPr>
              <a:t>https://www.onisep.fr/</a:t>
            </a:r>
            <a:endParaRPr lang="fr-FR" dirty="0"/>
          </a:p>
          <a:p>
            <a:r>
              <a:rPr lang="fr-FR" dirty="0">
                <a:hlinkClick r:id="rId3"/>
              </a:rPr>
              <a:t>https://www.onisep.fr/avenir-s</a:t>
            </a:r>
          </a:p>
          <a:p>
            <a:r>
              <a:rPr lang="fr-FR" dirty="0">
                <a:hlinkClick r:id="rId4"/>
              </a:rPr>
              <a:t>https://www.onisep.fr/horizons21</a:t>
            </a:r>
            <a:endParaRPr lang="fr-FR" dirty="0"/>
          </a:p>
          <a:p>
            <a:r>
              <a:rPr lang="fr-FR" dirty="0">
                <a:hlinkClick r:id="rId5"/>
              </a:rPr>
              <a:t>https://diagoriente.fr/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23</a:t>
            </a:fld>
            <a:endParaRPr lang="fr-BE"/>
          </a:p>
        </p:txBody>
      </p:sp>
      <p:grpSp>
        <p:nvGrpSpPr>
          <p:cNvPr id="8" name="Groupe 2"/>
          <p:cNvGrpSpPr>
            <a:grpSpLocks/>
          </p:cNvGrpSpPr>
          <p:nvPr/>
        </p:nvGrpSpPr>
        <p:grpSpPr bwMode="auto">
          <a:xfrm>
            <a:off x="152400" y="148845"/>
            <a:ext cx="3249434" cy="1038200"/>
            <a:chOff x="0" y="0"/>
            <a:chExt cx="3996399" cy="1208088"/>
          </a:xfrm>
        </p:grpSpPr>
        <p:sp>
          <p:nvSpPr>
            <p:cNvPr id="9" name="AutoShape 83"/>
            <p:cNvSpPr>
              <a:spLocks noChangeArrowheads="1"/>
            </p:cNvSpPr>
            <p:nvPr/>
          </p:nvSpPr>
          <p:spPr bwMode="auto">
            <a:xfrm>
              <a:off x="0" y="0"/>
              <a:ext cx="3996399" cy="1208088"/>
            </a:xfrm>
            <a:prstGeom prst="foldedCorner">
              <a:avLst>
                <a:gd name="adj" fmla="val 12500"/>
              </a:avLst>
            </a:prstGeom>
            <a:gradFill rotWithShape="1">
              <a:gsLst>
                <a:gs pos="0">
                  <a:srgbClr val="00003A"/>
                </a:gs>
                <a:gs pos="100000">
                  <a:srgbClr val="265A9A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82945" tIns="41473" rIns="82945" bIns="41473" anchor="ctr"/>
            <a:lstStyle/>
            <a:p>
              <a:pPr defTabSz="407988">
                <a:defRPr/>
              </a:pPr>
              <a:endParaRPr lang="fr-FR" sz="1600" i="0">
                <a:latin typeface="Tahoma" pitchFamily="34" charset="0"/>
                <a:cs typeface="Arial" charset="0"/>
              </a:endParaRPr>
            </a:p>
          </p:txBody>
        </p:sp>
        <p:sp>
          <p:nvSpPr>
            <p:cNvPr id="10" name="Rectangle 76"/>
            <p:cNvSpPr>
              <a:spLocks noChangeArrowheads="1"/>
            </p:cNvSpPr>
            <p:nvPr/>
          </p:nvSpPr>
          <p:spPr bwMode="auto">
            <a:xfrm>
              <a:off x="195295" y="370631"/>
              <a:ext cx="3729654" cy="423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407988" hangingPunct="0">
                <a:lnSpc>
                  <a:spcPct val="95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endParaRPr lang="fr-FR" sz="29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374118" y="299181"/>
            <a:ext cx="3056763" cy="700692"/>
          </a:xfrm>
        </p:spPr>
        <p:txBody>
          <a:bodyPr>
            <a:normAutofit fontScale="90000"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La procédure d’orientation</a:t>
            </a:r>
          </a:p>
        </p:txBody>
      </p:sp>
    </p:spTree>
    <p:extLst>
      <p:ext uri="{BB962C8B-B14F-4D97-AF65-F5344CB8AC3E}">
        <p14:creationId xmlns:p14="http://schemas.microsoft.com/office/powerpoint/2010/main" val="2125713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0DB15C1-1C88-8323-6B76-0D9B3E487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24</a:t>
            </a:fld>
            <a:endParaRPr lang="fr-BE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B7C8258-F741-FB95-C2D9-07CA714A17D9}"/>
              </a:ext>
            </a:extLst>
          </p:cNvPr>
          <p:cNvSpPr txBox="1"/>
          <p:nvPr/>
        </p:nvSpPr>
        <p:spPr>
          <a:xfrm>
            <a:off x="1619672" y="1025323"/>
            <a:ext cx="64807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 obligatoire de seconde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EB56243-681B-1A62-78F3-A956ABC54464}"/>
              </a:ext>
            </a:extLst>
          </p:cNvPr>
          <p:cNvSpPr txBox="1"/>
          <p:nvPr/>
        </p:nvSpPr>
        <p:spPr>
          <a:xfrm>
            <a:off x="395536" y="1612384"/>
            <a:ext cx="864096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rgbClr val="0070C0"/>
                </a:solidFill>
              </a:rPr>
              <a:t>Quand ? </a:t>
            </a:r>
            <a:r>
              <a:rPr lang="fr-FR" sz="2800" b="1" dirty="0"/>
              <a:t>Du 16 au 27 juin 2025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rgbClr val="0070C0"/>
                </a:solidFill>
              </a:rPr>
              <a:t>Où ? </a:t>
            </a:r>
            <a:r>
              <a:rPr lang="fr-FR" sz="2800" b="1" dirty="0"/>
              <a:t>En entreprises, dans les associations, les administrations, établissements publics et collectivités territoriales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rgbClr val="0070C0"/>
                </a:solidFill>
              </a:rPr>
              <a:t>Comment ?  </a:t>
            </a:r>
            <a:r>
              <a:rPr lang="fr-FR" sz="2800" b="1" dirty="0"/>
              <a:t>Avec une convention de stage signée par les 3 parties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rgbClr val="0070C0"/>
                </a:solidFill>
              </a:rPr>
              <a:t>Autres possibilités ? </a:t>
            </a:r>
          </a:p>
          <a:p>
            <a:pPr marL="808038" indent="-179388">
              <a:buFont typeface="Arial" panose="020B0604020202020204" pitchFamily="34" charset="0"/>
              <a:buChar char="•"/>
            </a:pPr>
            <a:r>
              <a:rPr lang="fr-FR" sz="2800" b="1" u="sng" dirty="0"/>
              <a:t>Fractionner son stage : 1 semaine + 1 semaine</a:t>
            </a:r>
            <a:endParaRPr lang="fr-FR" sz="2000" b="1" dirty="0"/>
          </a:p>
          <a:p>
            <a:pPr marL="808038" indent="-179388">
              <a:buFont typeface="Arial" panose="020B0604020202020204" pitchFamily="34" charset="0"/>
              <a:buChar char="•"/>
            </a:pPr>
            <a:r>
              <a:rPr lang="fr-FR" sz="2800" b="1" u="sng" dirty="0"/>
              <a:t>Séjour linguistique à l’étranger </a:t>
            </a:r>
            <a:r>
              <a:rPr lang="fr-FR" sz="2000" b="1" dirty="0"/>
              <a:t>(présentation de certificat par l’organisme organisateur)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  <p:grpSp>
        <p:nvGrpSpPr>
          <p:cNvPr id="6" name="Groupe 2"/>
          <p:cNvGrpSpPr>
            <a:grpSpLocks/>
          </p:cNvGrpSpPr>
          <p:nvPr/>
        </p:nvGrpSpPr>
        <p:grpSpPr bwMode="auto">
          <a:xfrm>
            <a:off x="0" y="0"/>
            <a:ext cx="3203848" cy="1124744"/>
            <a:chOff x="0" y="0"/>
            <a:chExt cx="3996399" cy="1208088"/>
          </a:xfrm>
        </p:grpSpPr>
        <p:sp>
          <p:nvSpPr>
            <p:cNvPr id="7" name="AutoShape 83"/>
            <p:cNvSpPr>
              <a:spLocks noChangeArrowheads="1"/>
            </p:cNvSpPr>
            <p:nvPr/>
          </p:nvSpPr>
          <p:spPr bwMode="auto">
            <a:xfrm>
              <a:off x="0" y="0"/>
              <a:ext cx="3996399" cy="1208088"/>
            </a:xfrm>
            <a:prstGeom prst="foldedCorner">
              <a:avLst>
                <a:gd name="adj" fmla="val 12500"/>
              </a:avLst>
            </a:prstGeom>
            <a:gradFill rotWithShape="1">
              <a:gsLst>
                <a:gs pos="0">
                  <a:srgbClr val="00003A"/>
                </a:gs>
                <a:gs pos="100000">
                  <a:srgbClr val="265A9A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82945" tIns="41473" rIns="82945" bIns="41473" anchor="ctr"/>
            <a:lstStyle/>
            <a:p>
              <a:pPr defTabSz="407988">
                <a:defRPr/>
              </a:pPr>
              <a:endParaRPr lang="fr-FR" sz="1600" i="0">
                <a:latin typeface="Tahoma" pitchFamily="34" charset="0"/>
                <a:cs typeface="Arial" charset="0"/>
              </a:endParaRPr>
            </a:p>
          </p:txBody>
        </p:sp>
        <p:sp>
          <p:nvSpPr>
            <p:cNvPr id="8" name="Rectangle 76"/>
            <p:cNvSpPr>
              <a:spLocks noChangeArrowheads="1"/>
            </p:cNvSpPr>
            <p:nvPr/>
          </p:nvSpPr>
          <p:spPr bwMode="auto">
            <a:xfrm>
              <a:off x="195295" y="370631"/>
              <a:ext cx="3729654" cy="423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407988" hangingPunct="0">
                <a:lnSpc>
                  <a:spcPct val="95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endParaRPr lang="fr-FR" sz="29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286939" y="363089"/>
            <a:ext cx="2700885" cy="5456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fr-FR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STAGE DE 2</a:t>
            </a:r>
            <a:r>
              <a:rPr lang="fr-FR" sz="2800" b="1" baseline="30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nde</a:t>
            </a:r>
            <a:r>
              <a:rPr lang="fr-FR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3928565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5044" y="1058155"/>
            <a:ext cx="7772400" cy="1470025"/>
          </a:xfrm>
        </p:spPr>
        <p:txBody>
          <a:bodyPr/>
          <a:lstStyle/>
          <a:p>
            <a:r>
              <a:rPr lang="fr-FR" dirty="0"/>
              <a:t>BONNE REFLEXION !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060" y="2190483"/>
            <a:ext cx="3312368" cy="4470977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25</a:t>
            </a:fld>
            <a:endParaRPr lang="fr-BE"/>
          </a:p>
        </p:txBody>
      </p:sp>
      <p:sp>
        <p:nvSpPr>
          <p:cNvPr id="7" name="AutoShape 85"/>
          <p:cNvSpPr>
            <a:spLocks noChangeArrowheads="1"/>
          </p:cNvSpPr>
          <p:nvPr/>
        </p:nvSpPr>
        <p:spPr bwMode="auto">
          <a:xfrm rot="-5400000">
            <a:off x="8567738" y="6281738"/>
            <a:ext cx="576262" cy="576262"/>
          </a:xfrm>
          <a:prstGeom prst="rtTriangle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052" y="17456"/>
            <a:ext cx="288594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72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e 2"/>
          <p:cNvGrpSpPr>
            <a:grpSpLocks/>
          </p:cNvGrpSpPr>
          <p:nvPr/>
        </p:nvGrpSpPr>
        <p:grpSpPr bwMode="auto">
          <a:xfrm>
            <a:off x="0" y="-31900"/>
            <a:ext cx="3419475" cy="1271887"/>
            <a:chOff x="0" y="-31900"/>
            <a:chExt cx="3419872" cy="1271887"/>
          </a:xfrm>
        </p:grpSpPr>
        <p:sp>
          <p:nvSpPr>
            <p:cNvPr id="14" name="AutoShape 83"/>
            <p:cNvSpPr>
              <a:spLocks noChangeArrowheads="1"/>
            </p:cNvSpPr>
            <p:nvPr/>
          </p:nvSpPr>
          <p:spPr bwMode="auto">
            <a:xfrm>
              <a:off x="0" y="0"/>
              <a:ext cx="3419872" cy="1208088"/>
            </a:xfrm>
            <a:prstGeom prst="foldedCorner">
              <a:avLst>
                <a:gd name="adj" fmla="val 12500"/>
              </a:avLst>
            </a:prstGeom>
            <a:gradFill rotWithShape="1">
              <a:gsLst>
                <a:gs pos="0">
                  <a:srgbClr val="00003A"/>
                </a:gs>
                <a:gs pos="100000">
                  <a:srgbClr val="265A9A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82945" tIns="41473" rIns="82945" bIns="41473" anchor="ctr"/>
            <a:lstStyle/>
            <a:p>
              <a:pPr defTabSz="407988">
                <a:defRPr/>
              </a:pPr>
              <a:endParaRPr lang="fr-FR" sz="1600" i="0">
                <a:latin typeface="Tahoma" pitchFamily="34" charset="0"/>
                <a:cs typeface="Arial" charset="0"/>
              </a:endParaRPr>
            </a:p>
          </p:txBody>
        </p:sp>
        <p:sp>
          <p:nvSpPr>
            <p:cNvPr id="15" name="Rectangle 76"/>
            <p:cNvSpPr>
              <a:spLocks noChangeArrowheads="1"/>
            </p:cNvSpPr>
            <p:nvPr/>
          </p:nvSpPr>
          <p:spPr bwMode="auto">
            <a:xfrm>
              <a:off x="165077" y="-31900"/>
              <a:ext cx="3008661" cy="1271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407988" hangingPunct="0">
                <a:lnSpc>
                  <a:spcPct val="95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fr-F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Arial" charset="0"/>
                </a:rPr>
                <a:t>1)Comment choisir son orientation?</a:t>
              </a:r>
              <a:endParaRPr lang="fr-F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11188" y="1393825"/>
            <a:ext cx="792162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281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C00000"/>
                </a:solidFill>
              </a:rPr>
              <a:t>Faire le bon choix d’orientation suppose que l’on ait vraiment réfléchi sur soi et que l’on se soit bien informé…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 rot="-5400000">
            <a:off x="1775619" y="5003006"/>
            <a:ext cx="863600" cy="287338"/>
          </a:xfrm>
          <a:prstGeom prst="leftArrow">
            <a:avLst>
              <a:gd name="adj1" fmla="val 50000"/>
              <a:gd name="adj2" fmla="val 75138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 rot="1913919">
            <a:off x="982663" y="3662363"/>
            <a:ext cx="863600" cy="287337"/>
          </a:xfrm>
          <a:prstGeom prst="leftArrow">
            <a:avLst>
              <a:gd name="adj1" fmla="val 50000"/>
              <a:gd name="adj2" fmla="val 75138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 rot="9119931">
            <a:off x="2644775" y="3654425"/>
            <a:ext cx="863600" cy="287338"/>
          </a:xfrm>
          <a:prstGeom prst="leftArrow">
            <a:avLst>
              <a:gd name="adj1" fmla="val 50000"/>
              <a:gd name="adj2" fmla="val 75138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 rot="5400000">
            <a:off x="6503595" y="3023996"/>
            <a:ext cx="596513" cy="288925"/>
          </a:xfrm>
          <a:prstGeom prst="leftArrow">
            <a:avLst>
              <a:gd name="adj1" fmla="val 50000"/>
              <a:gd name="adj2" fmla="val 74725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 rot="18304635">
            <a:off x="5738837" y="4744542"/>
            <a:ext cx="699314" cy="287337"/>
          </a:xfrm>
          <a:prstGeom prst="leftArrow">
            <a:avLst>
              <a:gd name="adj1" fmla="val 50000"/>
              <a:gd name="adj2" fmla="val 75138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481013" y="5516563"/>
            <a:ext cx="3432175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b="1" dirty="0">
                <a:solidFill>
                  <a:srgbClr val="404040"/>
                </a:solidFill>
                <a:latin typeface="Calibri" pitchFamily="34" charset="0"/>
                <a:cs typeface="Arial" charset="0"/>
              </a:rPr>
              <a:t>Ses qualités</a:t>
            </a:r>
            <a:br>
              <a:rPr lang="fr-FR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Arial" charset="0"/>
              </a:rPr>
            </a:br>
            <a:r>
              <a:rPr lang="fr-FR" sz="1400" dirty="0">
                <a:solidFill>
                  <a:srgbClr val="404040"/>
                </a:solidFill>
                <a:latin typeface="Calibri" pitchFamily="34" charset="0"/>
                <a:cs typeface="Arial" charset="0"/>
              </a:rPr>
              <a:t>(en cours et en dehors</a:t>
            </a:r>
            <a:br>
              <a:rPr lang="fr-FR" sz="1400" dirty="0">
                <a:solidFill>
                  <a:srgbClr val="404040"/>
                </a:solidFill>
                <a:latin typeface="Calibri" pitchFamily="34" charset="0"/>
                <a:cs typeface="Arial" charset="0"/>
              </a:rPr>
            </a:br>
            <a:r>
              <a:rPr lang="fr-FR" sz="1400" dirty="0">
                <a:solidFill>
                  <a:srgbClr val="404040"/>
                </a:solidFill>
                <a:latin typeface="Calibri" pitchFamily="34" charset="0"/>
                <a:cs typeface="Arial" charset="0"/>
              </a:rPr>
              <a:t> du contexte scolaire)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2351088" y="2716213"/>
            <a:ext cx="2189162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fr-FR" sz="1800" b="1">
                <a:solidFill>
                  <a:srgbClr val="404040"/>
                </a:solidFill>
              </a:rPr>
              <a:t>Ses compétences</a:t>
            </a:r>
            <a:r>
              <a:rPr lang="fr-FR" altLang="fr-FR" sz="1800">
                <a:solidFill>
                  <a:srgbClr val="404040"/>
                </a:solidFill>
              </a:rPr>
              <a:t>  </a:t>
            </a:r>
            <a:br>
              <a:rPr lang="fr-FR" altLang="fr-FR" sz="1800" b="1">
                <a:solidFill>
                  <a:srgbClr val="404040"/>
                </a:solidFill>
              </a:rPr>
            </a:br>
            <a:r>
              <a:rPr lang="fr-FR" altLang="fr-FR" sz="1400">
                <a:solidFill>
                  <a:srgbClr val="404040"/>
                </a:solidFill>
              </a:rPr>
              <a:t>(scolaires et</a:t>
            </a:r>
            <a:br>
              <a:rPr lang="fr-FR" altLang="fr-FR" sz="1400">
                <a:solidFill>
                  <a:srgbClr val="404040"/>
                </a:solidFill>
              </a:rPr>
            </a:br>
            <a:r>
              <a:rPr lang="fr-FR" altLang="fr-FR" sz="1400">
                <a:solidFill>
                  <a:srgbClr val="404040"/>
                </a:solidFill>
              </a:rPr>
              <a:t> extra-scolaires)</a:t>
            </a:r>
          </a:p>
        </p:txBody>
      </p:sp>
      <p:sp>
        <p:nvSpPr>
          <p:cNvPr id="25" name="Line 17"/>
          <p:cNvSpPr>
            <a:spLocks noChangeShapeType="1"/>
          </p:cNvSpPr>
          <p:nvPr/>
        </p:nvSpPr>
        <p:spPr bwMode="auto">
          <a:xfrm>
            <a:off x="4572000" y="2922588"/>
            <a:ext cx="0" cy="3311525"/>
          </a:xfrm>
          <a:prstGeom prst="line">
            <a:avLst/>
          </a:prstGeom>
          <a:noFill/>
          <a:ln w="12700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5769978" y="2224088"/>
            <a:ext cx="20637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fr-FR" sz="1800" b="1" dirty="0">
                <a:solidFill>
                  <a:srgbClr val="404040"/>
                </a:solidFill>
              </a:rPr>
              <a:t>Nature et contenu des enseignements</a:t>
            </a:r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4610101" y="5332505"/>
            <a:ext cx="242728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FR" b="1" dirty="0">
                <a:solidFill>
                  <a:srgbClr val="404040"/>
                </a:solidFill>
                <a:latin typeface="+mj-lt"/>
                <a:cs typeface="Arial" charset="0"/>
              </a:rPr>
              <a:t>Exigences </a:t>
            </a:r>
            <a:br>
              <a:rPr lang="fr-FR" b="1" dirty="0">
                <a:solidFill>
                  <a:srgbClr val="404040"/>
                </a:solidFill>
                <a:latin typeface="+mj-lt"/>
                <a:cs typeface="Arial" charset="0"/>
              </a:rPr>
            </a:br>
            <a:r>
              <a:rPr lang="fr-FR" b="1" dirty="0">
                <a:solidFill>
                  <a:srgbClr val="404040"/>
                </a:solidFill>
                <a:latin typeface="+mj-lt"/>
                <a:cs typeface="Arial" charset="0"/>
              </a:rPr>
              <a:t>en termes d’intérêts, </a:t>
            </a:r>
            <a:br>
              <a:rPr lang="fr-FR" b="1" dirty="0">
                <a:solidFill>
                  <a:srgbClr val="404040"/>
                </a:solidFill>
                <a:latin typeface="+mj-lt"/>
                <a:cs typeface="Arial" charset="0"/>
              </a:rPr>
            </a:br>
            <a:r>
              <a:rPr lang="fr-FR" b="1" dirty="0">
                <a:solidFill>
                  <a:srgbClr val="404040"/>
                </a:solidFill>
                <a:latin typeface="+mj-lt"/>
                <a:cs typeface="Arial" charset="0"/>
              </a:rPr>
              <a:t>d’aptitudes et de qualités personnelles</a:t>
            </a:r>
          </a:p>
        </p:txBody>
      </p:sp>
      <p:sp>
        <p:nvSpPr>
          <p:cNvPr id="28" name="Oval 3"/>
          <p:cNvSpPr>
            <a:spLocks noChangeArrowheads="1"/>
          </p:cNvSpPr>
          <p:nvPr/>
        </p:nvSpPr>
        <p:spPr bwMode="auto">
          <a:xfrm>
            <a:off x="1415009" y="3490316"/>
            <a:ext cx="1584325" cy="151288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endParaRPr lang="fr-FR">
              <a:solidFill>
                <a:srgbClr val="990000"/>
              </a:solidFill>
              <a:cs typeface="Arial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1414463" y="3932238"/>
            <a:ext cx="15843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fr-FR" sz="1800" b="1">
                <a:solidFill>
                  <a:schemeClr val="bg1"/>
                </a:solidFill>
              </a:rPr>
              <a:t>Réflexion </a:t>
            </a:r>
            <a:br>
              <a:rPr lang="fr-FR" altLang="fr-FR" sz="1800" b="1">
                <a:solidFill>
                  <a:schemeClr val="bg1"/>
                </a:solidFill>
              </a:rPr>
            </a:br>
            <a:r>
              <a:rPr lang="fr-FR" altLang="fr-FR" sz="1800" b="1">
                <a:solidFill>
                  <a:schemeClr val="bg1"/>
                </a:solidFill>
              </a:rPr>
              <a:t>sur soi</a:t>
            </a:r>
          </a:p>
        </p:txBody>
      </p:sp>
      <p:sp>
        <p:nvSpPr>
          <p:cNvPr id="30" name="Oval 5"/>
          <p:cNvSpPr>
            <a:spLocks noChangeArrowheads="1"/>
          </p:cNvSpPr>
          <p:nvPr/>
        </p:nvSpPr>
        <p:spPr bwMode="auto">
          <a:xfrm>
            <a:off x="6021828" y="3427720"/>
            <a:ext cx="1560050" cy="1512888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endParaRPr lang="fr-FR">
              <a:solidFill>
                <a:srgbClr val="990000"/>
              </a:solidFill>
              <a:cs typeface="Arial" charset="0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6038850" y="4014788"/>
            <a:ext cx="15494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fr-FR" sz="1600" b="1">
                <a:solidFill>
                  <a:schemeClr val="bg1"/>
                </a:solidFill>
              </a:rPr>
              <a:t>Information</a:t>
            </a: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-17463" y="2716213"/>
            <a:ext cx="2214563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fr-FR" sz="1800" b="1">
                <a:solidFill>
                  <a:srgbClr val="404040"/>
                </a:solidFill>
              </a:rPr>
              <a:t>Ses intérêts</a:t>
            </a:r>
            <a:br>
              <a:rPr lang="fr-FR" altLang="fr-FR" sz="1800" b="1">
                <a:solidFill>
                  <a:srgbClr val="404040"/>
                </a:solidFill>
              </a:rPr>
            </a:br>
            <a:r>
              <a:rPr lang="fr-FR" altLang="fr-FR" sz="1400">
                <a:solidFill>
                  <a:srgbClr val="404040"/>
                </a:solidFill>
              </a:rPr>
              <a:t>(scolaires et </a:t>
            </a:r>
            <a:br>
              <a:rPr lang="fr-FR" altLang="fr-FR" sz="1400">
                <a:solidFill>
                  <a:srgbClr val="404040"/>
                </a:solidFill>
              </a:rPr>
            </a:br>
            <a:r>
              <a:rPr lang="fr-FR" altLang="fr-FR" sz="1400">
                <a:solidFill>
                  <a:srgbClr val="404040"/>
                </a:solidFill>
              </a:rPr>
              <a:t>extra-scolaires)</a:t>
            </a:r>
          </a:p>
        </p:txBody>
      </p:sp>
      <p:sp>
        <p:nvSpPr>
          <p:cNvPr id="33" name="AutoShape 85"/>
          <p:cNvSpPr>
            <a:spLocks noChangeArrowheads="1"/>
          </p:cNvSpPr>
          <p:nvPr/>
        </p:nvSpPr>
        <p:spPr bwMode="auto">
          <a:xfrm rot="-5400000">
            <a:off x="8567738" y="6281738"/>
            <a:ext cx="576262" cy="576262"/>
          </a:xfrm>
          <a:prstGeom prst="rtTriangle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35" name="AutoShape 12"/>
          <p:cNvSpPr>
            <a:spLocks noChangeArrowheads="1"/>
          </p:cNvSpPr>
          <p:nvPr/>
        </p:nvSpPr>
        <p:spPr bwMode="auto">
          <a:xfrm rot="13461620">
            <a:off x="7281499" y="4641345"/>
            <a:ext cx="740724" cy="287337"/>
          </a:xfrm>
          <a:prstGeom prst="leftArrow">
            <a:avLst>
              <a:gd name="adj1" fmla="val 50000"/>
              <a:gd name="adj2" fmla="val 75138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7037388" y="5440824"/>
            <a:ext cx="21500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fr-FR" altLang="fr-FR" sz="1800" b="1" dirty="0">
                <a:solidFill>
                  <a:srgbClr val="404040"/>
                </a:solidFill>
              </a:rPr>
              <a:t>Attendus des formations post bac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052" y="17456"/>
            <a:ext cx="288594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96750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8"/>
          <p:cNvSpPr>
            <a:spLocks noChangeArrowheads="1"/>
          </p:cNvSpPr>
          <p:nvPr/>
        </p:nvSpPr>
        <p:spPr bwMode="auto">
          <a:xfrm rot="16200000">
            <a:off x="1496755" y="1805925"/>
            <a:ext cx="1052936" cy="201015"/>
          </a:xfrm>
          <a:prstGeom prst="leftArrow">
            <a:avLst>
              <a:gd name="adj1" fmla="val 50000"/>
              <a:gd name="adj2" fmla="val 75016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707873" y="2462368"/>
            <a:ext cx="3675110" cy="3374194"/>
          </a:xfrm>
          <a:prstGeom prst="rect">
            <a:avLst/>
          </a:prstGeom>
          <a:solidFill>
            <a:srgbClr val="262626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buFont typeface="Monotype Sorts" pitchFamily="2" charset="2"/>
              <a:buNone/>
              <a:defRPr/>
            </a:pPr>
            <a:endParaRPr lang="fr-FR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587105" y="2432901"/>
            <a:ext cx="4341292" cy="3389645"/>
          </a:xfrm>
          <a:prstGeom prst="rect">
            <a:avLst/>
          </a:prstGeom>
          <a:solidFill>
            <a:srgbClr val="262626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buFont typeface="Monotype Sorts" pitchFamily="2" charset="2"/>
              <a:buNone/>
              <a:defRPr/>
            </a:pPr>
            <a:endParaRPr lang="fr-FR"/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auto">
          <a:xfrm rot="16200000" flipV="1">
            <a:off x="5819349" y="1798276"/>
            <a:ext cx="1083843" cy="216310"/>
          </a:xfrm>
          <a:prstGeom prst="leftArrow">
            <a:avLst>
              <a:gd name="adj1" fmla="val 50000"/>
              <a:gd name="adj2" fmla="val 74950"/>
            </a:avLst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974943" y="2585079"/>
            <a:ext cx="3261727" cy="9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287338" indent="-287338" algn="ctr">
              <a:defRPr/>
            </a:pPr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1</a:t>
            </a:r>
            <a:r>
              <a:rPr lang="fr-FR" sz="28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re</a:t>
            </a:r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générale</a:t>
            </a:r>
          </a:p>
          <a:p>
            <a:pPr marL="287338" indent="-287338" algn="ctr">
              <a:defRPr/>
            </a:pPr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Démarche déductive</a:t>
            </a: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4778138" y="2533891"/>
            <a:ext cx="3959225" cy="9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287338" indent="-287338" algn="ctr">
              <a:defRPr/>
            </a:pPr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fr-FR" sz="28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</a:t>
            </a:r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technologique</a:t>
            </a:r>
          </a:p>
          <a:p>
            <a:pPr marL="287338" indent="-287338" algn="ctr">
              <a:defRPr/>
            </a:pPr>
            <a:r>
              <a:rPr 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Démarche inductive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854834" y="1348195"/>
            <a:ext cx="1517650" cy="106363"/>
          </a:xfrm>
          <a:prstGeom prst="rect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80658" y="1377264"/>
            <a:ext cx="1385888" cy="107950"/>
          </a:xfrm>
          <a:prstGeom prst="rect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grpSp>
        <p:nvGrpSpPr>
          <p:cNvPr id="6156" name="Groupe 26"/>
          <p:cNvGrpSpPr>
            <a:grpSpLocks/>
          </p:cNvGrpSpPr>
          <p:nvPr/>
        </p:nvGrpSpPr>
        <p:grpSpPr bwMode="auto">
          <a:xfrm>
            <a:off x="3382584" y="1102928"/>
            <a:ext cx="1550988" cy="596900"/>
            <a:chOff x="2262776" y="5097240"/>
            <a:chExt cx="5082661" cy="596900"/>
          </a:xfrm>
        </p:grpSpPr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2262776" y="5097240"/>
              <a:ext cx="5082661" cy="596900"/>
            </a:xfrm>
            <a:prstGeom prst="rect">
              <a:avLst/>
            </a:prstGeom>
            <a:solidFill>
              <a:srgbClr val="860000"/>
            </a:solidFill>
            <a:ln>
              <a:headEnd/>
              <a:tailEnd/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buFont typeface="Monotype Sorts" pitchFamily="2" charset="2"/>
                <a:buNone/>
                <a:defRPr/>
              </a:pPr>
              <a:endParaRPr lang="fr-FR"/>
            </a:p>
          </p:txBody>
        </p:sp>
        <p:sp>
          <p:nvSpPr>
            <p:cNvPr id="4124" name="Rectangle 17"/>
            <p:cNvSpPr>
              <a:spLocks noChangeArrowheads="1"/>
            </p:cNvSpPr>
            <p:nvPr/>
          </p:nvSpPr>
          <p:spPr bwMode="auto">
            <a:xfrm>
              <a:off x="3398161" y="5164857"/>
              <a:ext cx="28118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fr-FR" sz="2400" b="1" i="0" dirty="0">
                  <a:solidFill>
                    <a:schemeClr val="bg1"/>
                  </a:solidFill>
                </a:rPr>
                <a:t>2</a:t>
              </a:r>
              <a:r>
                <a:rPr lang="en-GB" altLang="fr-FR" sz="2400" b="1" i="0" baseline="30000" dirty="0">
                  <a:solidFill>
                    <a:schemeClr val="bg1"/>
                  </a:solidFill>
                </a:rPr>
                <a:t>e</a:t>
              </a:r>
              <a:r>
                <a:rPr lang="en-GB" altLang="fr-FR" sz="2400" b="1" i="0" dirty="0">
                  <a:solidFill>
                    <a:schemeClr val="bg1"/>
                  </a:solidFill>
                </a:rPr>
                <a:t> GT</a:t>
              </a:r>
              <a:endParaRPr lang="en-GB" altLang="fr-FR" sz="2400" i="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AutoShape 85"/>
          <p:cNvSpPr>
            <a:spLocks noChangeArrowheads="1"/>
          </p:cNvSpPr>
          <p:nvPr/>
        </p:nvSpPr>
        <p:spPr bwMode="auto">
          <a:xfrm rot="-5400000">
            <a:off x="8567738" y="6281738"/>
            <a:ext cx="576262" cy="576262"/>
          </a:xfrm>
          <a:prstGeom prst="rtTriangle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/>
          </a:p>
        </p:txBody>
      </p:sp>
      <p:sp>
        <p:nvSpPr>
          <p:cNvPr id="4" name="Rectangle 3"/>
          <p:cNvSpPr/>
          <p:nvPr/>
        </p:nvSpPr>
        <p:spPr>
          <a:xfrm>
            <a:off x="934758" y="3645024"/>
            <a:ext cx="1529322" cy="2109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605806" y="3645025"/>
            <a:ext cx="1552271" cy="21099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5" name="Groupe 2"/>
          <p:cNvGrpSpPr>
            <a:grpSpLocks/>
          </p:cNvGrpSpPr>
          <p:nvPr/>
        </p:nvGrpSpPr>
        <p:grpSpPr bwMode="auto">
          <a:xfrm>
            <a:off x="0" y="0"/>
            <a:ext cx="3419475" cy="1208088"/>
            <a:chOff x="0" y="0"/>
            <a:chExt cx="3419872" cy="1208088"/>
          </a:xfrm>
        </p:grpSpPr>
        <p:sp>
          <p:nvSpPr>
            <p:cNvPr id="27" name="AutoShape 83"/>
            <p:cNvSpPr>
              <a:spLocks noChangeArrowheads="1"/>
            </p:cNvSpPr>
            <p:nvPr/>
          </p:nvSpPr>
          <p:spPr bwMode="auto">
            <a:xfrm>
              <a:off x="0" y="0"/>
              <a:ext cx="3419872" cy="1208088"/>
            </a:xfrm>
            <a:prstGeom prst="foldedCorner">
              <a:avLst>
                <a:gd name="adj" fmla="val 12500"/>
              </a:avLst>
            </a:prstGeom>
            <a:gradFill rotWithShape="1">
              <a:gsLst>
                <a:gs pos="0">
                  <a:srgbClr val="00003A"/>
                </a:gs>
                <a:gs pos="100000">
                  <a:srgbClr val="265A9A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82945" tIns="41473" rIns="82945" bIns="41473" anchor="ctr"/>
            <a:lstStyle/>
            <a:p>
              <a:pPr defTabSz="407988">
                <a:defRPr/>
              </a:pPr>
              <a:endParaRPr lang="fr-FR" sz="1600" i="0" dirty="0">
                <a:latin typeface="Tahoma" pitchFamily="34" charset="0"/>
                <a:cs typeface="Arial" charset="0"/>
              </a:endParaRPr>
            </a:p>
          </p:txBody>
        </p:sp>
        <p:sp>
          <p:nvSpPr>
            <p:cNvPr id="32" name="Rectangle 76"/>
            <p:cNvSpPr>
              <a:spLocks noChangeArrowheads="1"/>
            </p:cNvSpPr>
            <p:nvPr/>
          </p:nvSpPr>
          <p:spPr bwMode="auto">
            <a:xfrm>
              <a:off x="195286" y="290224"/>
              <a:ext cx="300866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407988" hangingPunct="0">
                <a:lnSpc>
                  <a:spcPct val="95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r>
                <a:rPr lang="fr-F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cs typeface="Arial" charset="0"/>
                </a:rPr>
                <a:t>1)Les choix possibles après la seconde…</a:t>
              </a:r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891407" y="4000774"/>
            <a:ext cx="1457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GENERALITES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Principes</a:t>
            </a:r>
          </a:p>
          <a:p>
            <a:pPr algn="ctr"/>
            <a:r>
              <a:rPr lang="fr-FR" dirty="0" err="1">
                <a:solidFill>
                  <a:schemeClr val="bg1"/>
                </a:solidFill>
              </a:rPr>
              <a:t>Régles</a:t>
            </a:r>
            <a:endParaRPr lang="fr-FR" dirty="0">
              <a:solidFill>
                <a:schemeClr val="bg1"/>
              </a:solidFill>
            </a:endParaRPr>
          </a:p>
          <a:p>
            <a:pPr algn="ctr"/>
            <a:r>
              <a:rPr lang="fr-FR" dirty="0">
                <a:solidFill>
                  <a:schemeClr val="bg1"/>
                </a:solidFill>
              </a:rPr>
              <a:t>Concepts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771800" y="4066628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ACTIVITES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Application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validation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723792" y="3645025"/>
            <a:ext cx="1936440" cy="2109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Rectangle 33"/>
          <p:cNvSpPr/>
          <p:nvPr/>
        </p:nvSpPr>
        <p:spPr>
          <a:xfrm>
            <a:off x="6811387" y="3645025"/>
            <a:ext cx="1925976" cy="2109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778138" y="4049771"/>
            <a:ext cx="1882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ACTIVITES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Observations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Analyses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Expérimentations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6811387" y="4072580"/>
            <a:ext cx="1882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SYNTHESE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Principes</a:t>
            </a:r>
          </a:p>
          <a:p>
            <a:pPr algn="ctr"/>
            <a:r>
              <a:rPr lang="fr-FR" dirty="0" err="1">
                <a:solidFill>
                  <a:schemeClr val="bg1"/>
                </a:solidFill>
              </a:rPr>
              <a:t>Régles</a:t>
            </a:r>
            <a:r>
              <a:rPr lang="fr-FR" dirty="0">
                <a:solidFill>
                  <a:schemeClr val="bg1"/>
                </a:solidFill>
              </a:rPr>
              <a:t>, Lois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Concepts</a:t>
            </a: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052" y="17456"/>
            <a:ext cx="288594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750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/>
          </a:p>
        </p:txBody>
      </p:sp>
      <p:grpSp>
        <p:nvGrpSpPr>
          <p:cNvPr id="5" name="Groupe 2"/>
          <p:cNvGrpSpPr>
            <a:grpSpLocks/>
          </p:cNvGrpSpPr>
          <p:nvPr/>
        </p:nvGrpSpPr>
        <p:grpSpPr bwMode="auto">
          <a:xfrm>
            <a:off x="0" y="0"/>
            <a:ext cx="3419475" cy="1208088"/>
            <a:chOff x="0" y="0"/>
            <a:chExt cx="3419872" cy="1208088"/>
          </a:xfrm>
        </p:grpSpPr>
        <p:sp>
          <p:nvSpPr>
            <p:cNvPr id="6" name="AutoShape 83"/>
            <p:cNvSpPr>
              <a:spLocks noChangeArrowheads="1"/>
            </p:cNvSpPr>
            <p:nvPr/>
          </p:nvSpPr>
          <p:spPr bwMode="auto">
            <a:xfrm>
              <a:off x="0" y="0"/>
              <a:ext cx="3419872" cy="1208088"/>
            </a:xfrm>
            <a:prstGeom prst="foldedCorner">
              <a:avLst>
                <a:gd name="adj" fmla="val 12500"/>
              </a:avLst>
            </a:prstGeom>
            <a:gradFill rotWithShape="1">
              <a:gsLst>
                <a:gs pos="0">
                  <a:srgbClr val="00003A"/>
                </a:gs>
                <a:gs pos="100000">
                  <a:srgbClr val="265A9A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82945" tIns="41473" rIns="82945" bIns="41473" anchor="ctr"/>
            <a:lstStyle/>
            <a:p>
              <a:pPr defTabSz="407988">
                <a:defRPr/>
              </a:pPr>
              <a:endParaRPr lang="fr-FR" sz="1600" i="0">
                <a:latin typeface="Tahoma" pitchFamily="34" charset="0"/>
                <a:cs typeface="Arial" charset="0"/>
              </a:endParaRPr>
            </a:p>
          </p:txBody>
        </p:sp>
        <p:sp>
          <p:nvSpPr>
            <p:cNvPr id="7" name="Rectangle 76"/>
            <p:cNvSpPr>
              <a:spLocks noChangeArrowheads="1"/>
            </p:cNvSpPr>
            <p:nvPr/>
          </p:nvSpPr>
          <p:spPr bwMode="auto">
            <a:xfrm>
              <a:off x="195286" y="377940"/>
              <a:ext cx="3008661" cy="409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407988" hangingPunct="0">
                <a:lnSpc>
                  <a:spcPct val="95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endPara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14019" y="1377370"/>
            <a:ext cx="4320480" cy="49043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77326" y="1446600"/>
            <a:ext cx="400874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VOIE GENERALE</a:t>
            </a:r>
          </a:p>
          <a:p>
            <a:pPr algn="ctr"/>
            <a:endParaRPr lang="fr-FR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Enseignements tronc commun :</a:t>
            </a:r>
          </a:p>
          <a:p>
            <a:pPr algn="ctr"/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Français/Philosophie, LVA, LVB, Histoire/géographie, EMC, EPS, Enseignement scientifique, Mathématiques ( Sauf ceux qui ont pris spé Maths)</a:t>
            </a:r>
          </a:p>
          <a:p>
            <a:pPr algn="ctr"/>
            <a:endParaRPr lang="fr-FR" sz="16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fr-FR" sz="1600" b="1" u="sng" dirty="0">
                <a:solidFill>
                  <a:schemeClr val="tx2">
                    <a:lumMod val="75000"/>
                  </a:schemeClr>
                </a:solidFill>
              </a:rPr>
              <a:t>3 enseignements de spécialités à choisir 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en fin de seconde pour la classe 1ere</a:t>
            </a:r>
          </a:p>
          <a:p>
            <a:pPr algn="ctr"/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Mathématiques, SES, SVT, PC, SI, NSI, HLP, HGGSP, LLCE, LLCE AMC,</a:t>
            </a:r>
          </a:p>
          <a:p>
            <a:pPr algn="ctr"/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ARTS, BIOLOGIE/ECOLOGIE, EPS</a:t>
            </a:r>
          </a:p>
          <a:p>
            <a:pPr algn="ctr"/>
            <a:r>
              <a:rPr lang="fr-FR" sz="1600" b="1" dirty="0">
                <a:solidFill>
                  <a:schemeClr val="tx2">
                    <a:lumMod val="75000"/>
                  </a:schemeClr>
                </a:solidFill>
              </a:rPr>
              <a:t> abandon d’une spécialité en fin de première          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2 enseignements  de spécialité en classe de terminale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62500" y="1377370"/>
            <a:ext cx="4369278" cy="49209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808586" y="1446600"/>
            <a:ext cx="41044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VOIE TECHNOLOGIQUE</a:t>
            </a:r>
          </a:p>
          <a:p>
            <a:pPr algn="ctr"/>
            <a:endParaRPr lang="fr-FR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fr-FR" sz="1600" dirty="0">
                <a:solidFill>
                  <a:srgbClr val="002060"/>
                </a:solidFill>
              </a:rPr>
              <a:t>Enseignements tronc commun :</a:t>
            </a:r>
          </a:p>
          <a:p>
            <a:pPr algn="ctr"/>
            <a:r>
              <a:rPr lang="fr-FR" sz="1600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fr-FR" sz="1600" dirty="0">
                <a:solidFill>
                  <a:srgbClr val="002060"/>
                </a:solidFill>
              </a:rPr>
              <a:t>Français/Philosophie, LVA, LVB, Histoire/géographie, EMC, EPS, MATHEMATIQUES</a:t>
            </a:r>
          </a:p>
          <a:p>
            <a:pPr algn="ctr"/>
            <a:endParaRPr lang="fr-FR" sz="1600" dirty="0">
              <a:solidFill>
                <a:srgbClr val="002060"/>
              </a:solidFill>
            </a:endParaRPr>
          </a:p>
          <a:p>
            <a:pPr algn="ctr"/>
            <a:r>
              <a:rPr lang="fr-FR" sz="1600" b="1" u="sng" dirty="0">
                <a:solidFill>
                  <a:srgbClr val="002060"/>
                </a:solidFill>
              </a:rPr>
              <a:t>3 enseignements de spécialités déterminés </a:t>
            </a:r>
            <a:r>
              <a:rPr lang="fr-FR" sz="1600" dirty="0">
                <a:solidFill>
                  <a:srgbClr val="002060"/>
                </a:solidFill>
              </a:rPr>
              <a:t>par  la série de la classe de 1ere: PCM, SPCL, Biochimie/ biologie.</a:t>
            </a:r>
          </a:p>
          <a:p>
            <a:pPr algn="ctr"/>
            <a:r>
              <a:rPr lang="fr-FR" sz="1600" dirty="0">
                <a:solidFill>
                  <a:srgbClr val="002060"/>
                </a:solidFill>
              </a:rPr>
              <a:t>Droit et économie, management, sciences de gestion et du numérique</a:t>
            </a:r>
          </a:p>
          <a:p>
            <a:pPr algn="ctr"/>
            <a:r>
              <a:rPr lang="fr-FR" sz="1600" b="1" dirty="0">
                <a:solidFill>
                  <a:srgbClr val="002060"/>
                </a:solidFill>
              </a:rPr>
              <a:t>abandon d’une spécialité en fin de première </a:t>
            </a:r>
          </a:p>
          <a:p>
            <a:pPr algn="ctr"/>
            <a:r>
              <a:rPr lang="fr-FR" sz="1600" dirty="0">
                <a:solidFill>
                  <a:srgbClr val="002060"/>
                </a:solidFill>
              </a:rPr>
              <a:t>2 enseignements  de spécialité en classe de terminale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7519" y="193274"/>
            <a:ext cx="32003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enseignements de spécialité</a:t>
            </a:r>
            <a:endParaRPr lang="fr-FR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AutoShape 85"/>
          <p:cNvSpPr>
            <a:spLocks noChangeArrowheads="1"/>
          </p:cNvSpPr>
          <p:nvPr/>
        </p:nvSpPr>
        <p:spPr bwMode="auto">
          <a:xfrm rot="-5400000">
            <a:off x="8567738" y="6281738"/>
            <a:ext cx="576262" cy="576262"/>
          </a:xfrm>
          <a:prstGeom prst="rtTriangle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902C4930-0234-491E-BD7C-7431F31C7386}"/>
              </a:ext>
            </a:extLst>
          </p:cNvPr>
          <p:cNvSpPr/>
          <p:nvPr/>
        </p:nvSpPr>
        <p:spPr>
          <a:xfrm flipV="1">
            <a:off x="377326" y="5306520"/>
            <a:ext cx="191807" cy="1387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 : droite 1">
            <a:extLst>
              <a:ext uri="{FF2B5EF4-FFF2-40B4-BE49-F238E27FC236}">
                <a16:creationId xmlns:a16="http://schemas.microsoft.com/office/drawing/2014/main" id="{DD0D81C4-D415-4971-BC56-56AE682F31BA}"/>
              </a:ext>
            </a:extLst>
          </p:cNvPr>
          <p:cNvSpPr/>
          <p:nvPr/>
        </p:nvSpPr>
        <p:spPr>
          <a:xfrm>
            <a:off x="4788024" y="5013176"/>
            <a:ext cx="247817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3471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/>
          </a:p>
        </p:txBody>
      </p:sp>
      <p:grpSp>
        <p:nvGrpSpPr>
          <p:cNvPr id="5" name="Groupe 2"/>
          <p:cNvGrpSpPr>
            <a:grpSpLocks/>
          </p:cNvGrpSpPr>
          <p:nvPr/>
        </p:nvGrpSpPr>
        <p:grpSpPr bwMode="auto">
          <a:xfrm>
            <a:off x="0" y="0"/>
            <a:ext cx="3419475" cy="1208088"/>
            <a:chOff x="0" y="0"/>
            <a:chExt cx="3419872" cy="1208088"/>
          </a:xfrm>
        </p:grpSpPr>
        <p:sp>
          <p:nvSpPr>
            <p:cNvPr id="6" name="AutoShape 83"/>
            <p:cNvSpPr>
              <a:spLocks noChangeArrowheads="1"/>
            </p:cNvSpPr>
            <p:nvPr/>
          </p:nvSpPr>
          <p:spPr bwMode="auto">
            <a:xfrm>
              <a:off x="0" y="0"/>
              <a:ext cx="3419872" cy="1208088"/>
            </a:xfrm>
            <a:prstGeom prst="foldedCorner">
              <a:avLst>
                <a:gd name="adj" fmla="val 12500"/>
              </a:avLst>
            </a:prstGeom>
            <a:gradFill rotWithShape="1">
              <a:gsLst>
                <a:gs pos="0">
                  <a:srgbClr val="00003A"/>
                </a:gs>
                <a:gs pos="100000">
                  <a:srgbClr val="265A9A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82945" tIns="41473" rIns="82945" bIns="41473" anchor="ctr"/>
            <a:lstStyle/>
            <a:p>
              <a:pPr defTabSz="407988">
                <a:defRPr/>
              </a:pPr>
              <a:endParaRPr lang="fr-FR" sz="1600" i="0">
                <a:latin typeface="Tahoma" pitchFamily="34" charset="0"/>
                <a:cs typeface="Arial" charset="0"/>
              </a:endParaRPr>
            </a:p>
          </p:txBody>
        </p:sp>
        <p:sp>
          <p:nvSpPr>
            <p:cNvPr id="7" name="Rectangle 76"/>
            <p:cNvSpPr>
              <a:spLocks noChangeArrowheads="1"/>
            </p:cNvSpPr>
            <p:nvPr/>
          </p:nvSpPr>
          <p:spPr bwMode="auto">
            <a:xfrm>
              <a:off x="195286" y="377940"/>
              <a:ext cx="3008661" cy="409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407988" hangingPunct="0">
                <a:lnSpc>
                  <a:spcPct val="95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endPara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14019" y="1392754"/>
            <a:ext cx="4320480" cy="48889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3528" y="1446600"/>
            <a:ext cx="406254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VOIE GENERALE</a:t>
            </a:r>
          </a:p>
          <a:p>
            <a:pPr algn="ctr"/>
            <a:endParaRPr lang="fr-FR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u="sng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fr-FR" sz="1600" b="1" u="sng" baseline="30000" dirty="0">
                <a:solidFill>
                  <a:schemeClr val="tx2">
                    <a:lumMod val="75000"/>
                  </a:schemeClr>
                </a:solidFill>
              </a:rPr>
              <a:t>ère</a:t>
            </a:r>
            <a:r>
              <a:rPr lang="fr-FR" sz="1600" b="1" u="sng" dirty="0">
                <a:solidFill>
                  <a:schemeClr val="tx2">
                    <a:lumMod val="75000"/>
                  </a:schemeClr>
                </a:solidFill>
              </a:rPr>
              <a:t> Générale du Lycée Franz STOCK :</a:t>
            </a:r>
          </a:p>
          <a:p>
            <a:pPr marL="742950" lvl="1" indent="-285750">
              <a:buFontTx/>
              <a:buChar char="-"/>
            </a:pP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Spécialités : Mathématiques, Physique Chimie et Biologie-Ecologie</a:t>
            </a:r>
          </a:p>
          <a:p>
            <a:pPr marL="742950" lvl="1" indent="-285750">
              <a:buFontTx/>
              <a:buChar char="-"/>
            </a:pP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Les élèves doivent s’inscrire à F.STOCK mais feront les cours à l’IND</a:t>
            </a:r>
          </a:p>
          <a:p>
            <a:pPr marL="742950" lvl="1" indent="-285750">
              <a:buFontTx/>
              <a:buChar char="-"/>
            </a:pP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Formation dépendant du Ministère de l’agriculture</a:t>
            </a:r>
          </a:p>
          <a:p>
            <a:endParaRPr lang="fr-FR" sz="16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u="sng" dirty="0">
                <a:solidFill>
                  <a:schemeClr val="tx2">
                    <a:lumMod val="75000"/>
                  </a:schemeClr>
                </a:solidFill>
              </a:rPr>
              <a:t>Epreuve anticipée de BAC mathématique :</a:t>
            </a:r>
          </a:p>
          <a:p>
            <a:pPr marL="742950" lvl="1" indent="-285750">
              <a:buFontTx/>
              <a:buChar char="-"/>
            </a:pP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Durée de 2h</a:t>
            </a:r>
          </a:p>
          <a:p>
            <a:pPr marL="742950" lvl="1" indent="-285750">
              <a:buFontTx/>
              <a:buChar char="-"/>
            </a:pP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Calculatrice interdite</a:t>
            </a:r>
          </a:p>
          <a:p>
            <a:pPr marL="742950" lvl="1" indent="-285750">
              <a:buFontTx/>
              <a:buChar char="-"/>
            </a:pP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Un sujet pour les élèves suivant la spécialité un autre pour les autres élèves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62500" y="1377370"/>
            <a:ext cx="4369278" cy="49209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788024" y="1412543"/>
            <a:ext cx="417646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VOIE TECHNOLOGIQUE</a:t>
            </a:r>
          </a:p>
          <a:p>
            <a:pPr algn="ctr"/>
            <a:endParaRPr lang="fr-FR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u="sng" dirty="0">
                <a:solidFill>
                  <a:schemeClr val="tx2">
                    <a:lumMod val="75000"/>
                  </a:schemeClr>
                </a:solidFill>
              </a:rPr>
              <a:t>Epreuve anticipée de BAC mathématique :</a:t>
            </a:r>
          </a:p>
          <a:p>
            <a:pPr marL="742950" lvl="1" indent="-285750">
              <a:buFontTx/>
              <a:buChar char="-"/>
            </a:pP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Durée de 2h</a:t>
            </a:r>
          </a:p>
          <a:p>
            <a:pPr marL="742950" lvl="1" indent="-285750">
              <a:buFontTx/>
              <a:buChar char="-"/>
            </a:pP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Calculatrice interdite</a:t>
            </a:r>
          </a:p>
          <a:p>
            <a:pPr marL="742950" lvl="1" indent="-285750">
              <a:buFontTx/>
              <a:buChar char="-"/>
            </a:pPr>
            <a:r>
              <a:rPr lang="fr-FR" sz="1600" dirty="0">
                <a:solidFill>
                  <a:schemeClr val="tx2">
                    <a:lumMod val="75000"/>
                  </a:schemeClr>
                </a:solidFill>
              </a:rPr>
              <a:t>Un sujet commun à toutes les filières technologiques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7519" y="193274"/>
            <a:ext cx="32003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nouveautés pour la rentrée 2026</a:t>
            </a:r>
            <a:endParaRPr lang="fr-FR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AutoShape 85"/>
          <p:cNvSpPr>
            <a:spLocks noChangeArrowheads="1"/>
          </p:cNvSpPr>
          <p:nvPr/>
        </p:nvSpPr>
        <p:spPr bwMode="auto">
          <a:xfrm rot="-5400000">
            <a:off x="8567738" y="6281738"/>
            <a:ext cx="576262" cy="576262"/>
          </a:xfrm>
          <a:prstGeom prst="rtTriangle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</p:spTree>
    <p:extLst>
      <p:ext uri="{BB962C8B-B14F-4D97-AF65-F5344CB8AC3E}">
        <p14:creationId xmlns:p14="http://schemas.microsoft.com/office/powerpoint/2010/main" val="729722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71800" y="105355"/>
            <a:ext cx="6213440" cy="1143000"/>
          </a:xfrm>
        </p:spPr>
        <p:txBody>
          <a:bodyPr>
            <a:normAutofit/>
          </a:bodyPr>
          <a:lstStyle/>
          <a:p>
            <a:r>
              <a:rPr lang="fr-FR" sz="3200" dirty="0"/>
              <a:t>Définitions des acronymes des enseignements de spécialité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48355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fr-FR" sz="2400" dirty="0"/>
              <a:t>SES : sciences économiques et sociales</a:t>
            </a:r>
          </a:p>
          <a:p>
            <a:r>
              <a:rPr lang="fr-FR" sz="2400" dirty="0"/>
              <a:t>SI: sciences de l’ingénieur</a:t>
            </a:r>
          </a:p>
          <a:p>
            <a:r>
              <a:rPr lang="fr-FR" sz="2400" dirty="0"/>
              <a:t>NSI: numérique et systèmes informatiques</a:t>
            </a:r>
          </a:p>
          <a:p>
            <a:r>
              <a:rPr lang="fr-FR" sz="2400" dirty="0"/>
              <a:t>LLCE : Langues et littérature , civilisation étrangère</a:t>
            </a:r>
          </a:p>
          <a:p>
            <a:r>
              <a:rPr lang="fr-FR" sz="2400" dirty="0"/>
              <a:t>LLCE AMC : Anglais monde contemporain</a:t>
            </a:r>
          </a:p>
          <a:p>
            <a:r>
              <a:rPr lang="fr-FR" sz="2400" dirty="0"/>
              <a:t>PC: physique chimie</a:t>
            </a:r>
          </a:p>
          <a:p>
            <a:r>
              <a:rPr lang="fr-FR" sz="2400" dirty="0"/>
              <a:t>SVT: sciences de la vie et de la terre</a:t>
            </a:r>
          </a:p>
          <a:p>
            <a:r>
              <a:rPr lang="fr-FR" sz="2400" dirty="0"/>
              <a:t>HLP: humanité, littérature et philosophie</a:t>
            </a:r>
          </a:p>
          <a:p>
            <a:r>
              <a:rPr lang="fr-FR" sz="2400" dirty="0"/>
              <a:t>HGGSP : histoire / géographie, géopolitique et sciences politiques</a:t>
            </a:r>
          </a:p>
          <a:p>
            <a:r>
              <a:rPr lang="fr-FR" sz="2400" dirty="0"/>
              <a:t>EPS: éducation physique et pratiques et cultures  sportives</a:t>
            </a:r>
          </a:p>
          <a:p>
            <a:r>
              <a:rPr lang="fr-FR" sz="2400" dirty="0"/>
              <a:t>PCM : Physique-chimie et mathématiques</a:t>
            </a:r>
          </a:p>
          <a:p>
            <a:r>
              <a:rPr lang="fr-FR" sz="2400" dirty="0"/>
              <a:t>SPCL: Sciences physiques et chimiques de laboratoire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/>
          </a:p>
        </p:txBody>
      </p:sp>
      <p:grpSp>
        <p:nvGrpSpPr>
          <p:cNvPr id="5" name="Groupe 2"/>
          <p:cNvGrpSpPr>
            <a:grpSpLocks/>
          </p:cNvGrpSpPr>
          <p:nvPr/>
        </p:nvGrpSpPr>
        <p:grpSpPr bwMode="auto">
          <a:xfrm>
            <a:off x="1" y="-13180"/>
            <a:ext cx="3275854" cy="1137924"/>
            <a:chOff x="0" y="0"/>
            <a:chExt cx="3419872" cy="1208088"/>
          </a:xfrm>
        </p:grpSpPr>
        <p:sp>
          <p:nvSpPr>
            <p:cNvPr id="6" name="AutoShape 83"/>
            <p:cNvSpPr>
              <a:spLocks noChangeArrowheads="1"/>
            </p:cNvSpPr>
            <p:nvPr/>
          </p:nvSpPr>
          <p:spPr bwMode="auto">
            <a:xfrm>
              <a:off x="0" y="0"/>
              <a:ext cx="3419872" cy="1208088"/>
            </a:xfrm>
            <a:prstGeom prst="foldedCorner">
              <a:avLst>
                <a:gd name="adj" fmla="val 12500"/>
              </a:avLst>
            </a:prstGeom>
            <a:gradFill rotWithShape="1">
              <a:gsLst>
                <a:gs pos="0">
                  <a:srgbClr val="00003A"/>
                </a:gs>
                <a:gs pos="100000">
                  <a:srgbClr val="265A9A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82945" tIns="41473" rIns="82945" bIns="41473" anchor="ctr"/>
            <a:lstStyle/>
            <a:p>
              <a:pPr defTabSz="407988">
                <a:defRPr/>
              </a:pPr>
              <a:endParaRPr lang="fr-FR" sz="1600" i="0">
                <a:latin typeface="Tahoma" pitchFamily="34" charset="0"/>
                <a:cs typeface="Arial" charset="0"/>
              </a:endParaRPr>
            </a:p>
          </p:txBody>
        </p:sp>
        <p:sp>
          <p:nvSpPr>
            <p:cNvPr id="7" name="Rectangle 76"/>
            <p:cNvSpPr>
              <a:spLocks noChangeArrowheads="1"/>
            </p:cNvSpPr>
            <p:nvPr/>
          </p:nvSpPr>
          <p:spPr bwMode="auto">
            <a:xfrm>
              <a:off x="195286" y="377940"/>
              <a:ext cx="3008661" cy="409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407988" hangingPunct="0">
                <a:lnSpc>
                  <a:spcPct val="95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endPara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8" name="AutoShape 85"/>
          <p:cNvSpPr>
            <a:spLocks noChangeArrowheads="1"/>
          </p:cNvSpPr>
          <p:nvPr/>
        </p:nvSpPr>
        <p:spPr bwMode="auto">
          <a:xfrm rot="-5400000">
            <a:off x="8567738" y="6281738"/>
            <a:ext cx="576262" cy="576262"/>
          </a:xfrm>
          <a:prstGeom prst="rtTriangle">
            <a:avLst/>
          </a:prstGeom>
          <a:solidFill>
            <a:srgbClr val="96969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11" name="Rectangle 10"/>
          <p:cNvSpPr/>
          <p:nvPr/>
        </p:nvSpPr>
        <p:spPr>
          <a:xfrm>
            <a:off x="158080" y="110431"/>
            <a:ext cx="31177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enseignements de spécialité</a:t>
            </a:r>
            <a:endParaRPr lang="fr-FR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662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7100" y="158023"/>
            <a:ext cx="6696744" cy="936104"/>
          </a:xfrm>
        </p:spPr>
        <p:txBody>
          <a:bodyPr>
            <a:noAutofit/>
          </a:bodyPr>
          <a:lstStyle/>
          <a:p>
            <a:r>
              <a:rPr lang="fr-FR" sz="3200" dirty="0"/>
              <a:t>Ressources  pour découvrir le programme de chaque spécialité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391692"/>
            <a:ext cx="8229600" cy="4525963"/>
          </a:xfrm>
        </p:spPr>
        <p:txBody>
          <a:bodyPr/>
          <a:lstStyle/>
          <a:p>
            <a:r>
              <a:rPr lang="fr-FR" sz="2800" dirty="0">
                <a:hlinkClick r:id="rId2"/>
              </a:rPr>
              <a:t>https://eduscol.education.fr/92/j-enseigne-au-lycee-generaltechnologique</a:t>
            </a:r>
            <a:r>
              <a:rPr lang="fr-FR" sz="2800" dirty="0"/>
              <a:t>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/>
          <a:srcRect l="28349" t="30911" r="8060"/>
          <a:stretch/>
        </p:blipFill>
        <p:spPr>
          <a:xfrm>
            <a:off x="423838" y="2276872"/>
            <a:ext cx="8280920" cy="4170969"/>
          </a:xfrm>
          <a:prstGeom prst="rect">
            <a:avLst/>
          </a:prstGeom>
        </p:spPr>
      </p:pic>
      <p:grpSp>
        <p:nvGrpSpPr>
          <p:cNvPr id="6" name="Groupe 2"/>
          <p:cNvGrpSpPr>
            <a:grpSpLocks/>
          </p:cNvGrpSpPr>
          <p:nvPr/>
        </p:nvGrpSpPr>
        <p:grpSpPr bwMode="auto">
          <a:xfrm>
            <a:off x="2127" y="-19866"/>
            <a:ext cx="2907823" cy="1137924"/>
            <a:chOff x="0" y="0"/>
            <a:chExt cx="3419872" cy="1208088"/>
          </a:xfrm>
        </p:grpSpPr>
        <p:sp>
          <p:nvSpPr>
            <p:cNvPr id="7" name="AutoShape 83"/>
            <p:cNvSpPr>
              <a:spLocks noChangeArrowheads="1"/>
            </p:cNvSpPr>
            <p:nvPr/>
          </p:nvSpPr>
          <p:spPr bwMode="auto">
            <a:xfrm>
              <a:off x="0" y="0"/>
              <a:ext cx="3419872" cy="1208088"/>
            </a:xfrm>
            <a:prstGeom prst="foldedCorner">
              <a:avLst>
                <a:gd name="adj" fmla="val 12500"/>
              </a:avLst>
            </a:prstGeom>
            <a:gradFill rotWithShape="1">
              <a:gsLst>
                <a:gs pos="0">
                  <a:srgbClr val="00003A"/>
                </a:gs>
                <a:gs pos="100000">
                  <a:srgbClr val="265A9A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82945" tIns="41473" rIns="82945" bIns="41473" anchor="ctr"/>
            <a:lstStyle/>
            <a:p>
              <a:pPr defTabSz="407988">
                <a:defRPr/>
              </a:pPr>
              <a:endParaRPr lang="fr-FR" sz="1600" i="0">
                <a:latin typeface="Tahoma" pitchFamily="34" charset="0"/>
                <a:cs typeface="Arial" charset="0"/>
              </a:endParaRPr>
            </a:p>
          </p:txBody>
        </p:sp>
        <p:sp>
          <p:nvSpPr>
            <p:cNvPr id="8" name="Rectangle 76"/>
            <p:cNvSpPr>
              <a:spLocks noChangeArrowheads="1"/>
            </p:cNvSpPr>
            <p:nvPr/>
          </p:nvSpPr>
          <p:spPr bwMode="auto">
            <a:xfrm>
              <a:off x="195286" y="377940"/>
              <a:ext cx="3008661" cy="409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407988" hangingPunct="0">
                <a:lnSpc>
                  <a:spcPct val="95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endPara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49180" y="229785"/>
            <a:ext cx="2613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enseignements de spécialité</a:t>
            </a:r>
            <a:endParaRPr lang="fr-FR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856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97832" y="0"/>
            <a:ext cx="6466656" cy="1095375"/>
          </a:xfrm>
        </p:spPr>
        <p:txBody>
          <a:bodyPr>
            <a:normAutofit/>
          </a:bodyPr>
          <a:lstStyle/>
          <a:p>
            <a:r>
              <a:rPr lang="fr-FR" sz="3200" dirty="0"/>
              <a:t>Ressources  pour découvrir le programme de chaque spécialité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8814" y="1357123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fr-FR" sz="2800" dirty="0">
                <a:hlinkClick r:id="rId2"/>
              </a:rPr>
              <a:t>https://eduscol.education.fr/92/j-enseigne-au-lycee-generaltechnologique</a:t>
            </a:r>
            <a:r>
              <a:rPr lang="fr-FR" sz="2800" dirty="0"/>
              <a:t> </a:t>
            </a:r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pPr marL="0" indent="0">
              <a:buNone/>
            </a:pPr>
            <a:r>
              <a:rPr lang="fr-FR" sz="2800" dirty="0"/>
              <a:t>Et pour la STAV (ministère de l’agriculture) :</a:t>
            </a:r>
          </a:p>
          <a:p>
            <a:r>
              <a:rPr lang="fr-FR" sz="2800" dirty="0">
                <a:hlinkClick r:id="rId3"/>
              </a:rPr>
              <a:t>https://chlorofil.fr/diplomes/secondaire/bac-techno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print"/>
          <a:srcRect l="2655" r="3563"/>
          <a:stretch/>
        </p:blipFill>
        <p:spPr>
          <a:xfrm>
            <a:off x="149180" y="2132856"/>
            <a:ext cx="8940011" cy="2409948"/>
          </a:xfrm>
          <a:prstGeom prst="rect">
            <a:avLst/>
          </a:prstGeom>
        </p:spPr>
      </p:pic>
      <p:grpSp>
        <p:nvGrpSpPr>
          <p:cNvPr id="12" name="Groupe 2"/>
          <p:cNvGrpSpPr>
            <a:grpSpLocks/>
          </p:cNvGrpSpPr>
          <p:nvPr/>
        </p:nvGrpSpPr>
        <p:grpSpPr bwMode="auto">
          <a:xfrm>
            <a:off x="2127" y="-19866"/>
            <a:ext cx="2907823" cy="1137924"/>
            <a:chOff x="0" y="0"/>
            <a:chExt cx="3419872" cy="1208088"/>
          </a:xfrm>
        </p:grpSpPr>
        <p:sp>
          <p:nvSpPr>
            <p:cNvPr id="13" name="AutoShape 83"/>
            <p:cNvSpPr>
              <a:spLocks noChangeArrowheads="1"/>
            </p:cNvSpPr>
            <p:nvPr/>
          </p:nvSpPr>
          <p:spPr bwMode="auto">
            <a:xfrm>
              <a:off x="0" y="0"/>
              <a:ext cx="3419872" cy="1208088"/>
            </a:xfrm>
            <a:prstGeom prst="foldedCorner">
              <a:avLst>
                <a:gd name="adj" fmla="val 12500"/>
              </a:avLst>
            </a:prstGeom>
            <a:gradFill rotWithShape="1">
              <a:gsLst>
                <a:gs pos="0">
                  <a:srgbClr val="00003A"/>
                </a:gs>
                <a:gs pos="100000">
                  <a:srgbClr val="265A9A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82945" tIns="41473" rIns="82945" bIns="41473" anchor="ctr"/>
            <a:lstStyle/>
            <a:p>
              <a:pPr defTabSz="407988">
                <a:defRPr/>
              </a:pPr>
              <a:endParaRPr lang="fr-FR" sz="1600" i="0">
                <a:latin typeface="Tahoma" pitchFamily="34" charset="0"/>
                <a:cs typeface="Arial" charset="0"/>
              </a:endParaRPr>
            </a:p>
          </p:txBody>
        </p:sp>
        <p:sp>
          <p:nvSpPr>
            <p:cNvPr id="14" name="Rectangle 76"/>
            <p:cNvSpPr>
              <a:spLocks noChangeArrowheads="1"/>
            </p:cNvSpPr>
            <p:nvPr/>
          </p:nvSpPr>
          <p:spPr bwMode="auto">
            <a:xfrm>
              <a:off x="195286" y="377940"/>
              <a:ext cx="3008661" cy="409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defTabSz="407988" hangingPunct="0">
                <a:lnSpc>
                  <a:spcPct val="95000"/>
                </a:lnSpc>
                <a:buClr>
                  <a:srgbClr val="000000"/>
                </a:buClr>
                <a:buSzPct val="45000"/>
                <a:buFont typeface="StarSymbol" charset="0"/>
                <a:buNone/>
                <a:defRPr/>
              </a:pPr>
              <a:endParaRPr lang="fr-F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49180" y="229785"/>
            <a:ext cx="2613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enseignements de spécialité</a:t>
            </a:r>
            <a:endParaRPr lang="fr-FR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5462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17295</TotalTime>
  <Words>2211</Words>
  <Application>Microsoft Office PowerPoint</Application>
  <PresentationFormat>Affichage à l'écran (4:3)</PresentationFormat>
  <Paragraphs>364</Paragraphs>
  <Slides>25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4" baseType="lpstr">
      <vt:lpstr>Arial</vt:lpstr>
      <vt:lpstr>Arial Black</vt:lpstr>
      <vt:lpstr>Arial Italic</vt:lpstr>
      <vt:lpstr>Calibri</vt:lpstr>
      <vt:lpstr>Monotype Sorts</vt:lpstr>
      <vt:lpstr>StarSymbol</vt:lpstr>
      <vt:lpstr>Tahoma</vt:lpstr>
      <vt:lpstr>Wingdings</vt:lpstr>
      <vt:lpstr>Thème Office</vt:lpstr>
      <vt:lpstr>Présentation PowerPoint</vt:lpstr>
      <vt:lpstr>Plan de la présentation:</vt:lpstr>
      <vt:lpstr>Présentation PowerPoint</vt:lpstr>
      <vt:lpstr>Présentation PowerPoint</vt:lpstr>
      <vt:lpstr>Présentation PowerPoint</vt:lpstr>
      <vt:lpstr>Présentation PowerPoint</vt:lpstr>
      <vt:lpstr>Définitions des acronymes des enseignements de spécialité</vt:lpstr>
      <vt:lpstr>Ressources  pour découvrir le programme de chaque spécialité</vt:lpstr>
      <vt:lpstr>Ressources  pour découvrir le programme de chaque spécialité</vt:lpstr>
      <vt:lpstr>Présentation PowerPoint</vt:lpstr>
      <vt:lpstr>Les enseignements optionnels</vt:lpstr>
      <vt:lpstr>Les enseignements complémentaires</vt:lpstr>
      <vt:lpstr>Les formations complémentaires</vt:lpstr>
      <vt:lpstr>Présentation PowerPoint</vt:lpstr>
      <vt:lpstr>Définitions des acronymes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2) La procédure d’orientation</vt:lpstr>
      <vt:lpstr>2) La procédure d’orientation</vt:lpstr>
      <vt:lpstr>2) La procédure d’orientation</vt:lpstr>
      <vt:lpstr>Présentation PowerPoint</vt:lpstr>
      <vt:lpstr>BONNE REFLEXION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Réunion d’information  Rentrée 2015</dc:title>
  <dc:creator>Frederic Maillard</dc:creator>
  <cp:lastModifiedBy>Frederic Maillard</cp:lastModifiedBy>
  <cp:revision>173</cp:revision>
  <cp:lastPrinted>2025-01-07T10:18:31Z</cp:lastPrinted>
  <dcterms:created xsi:type="dcterms:W3CDTF">2015-09-14T14:33:54Z</dcterms:created>
  <dcterms:modified xsi:type="dcterms:W3CDTF">2026-01-22T06:19:04Z</dcterms:modified>
</cp:coreProperties>
</file>